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4" r:id="rId6"/>
    <p:sldId id="260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3363-D346-1CD2-AD55-95A4BD5A4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1F2C-2479-0D76-A88D-40158D7BF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35D87-EE85-4A35-5CF3-91E908A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A9875-E011-4273-E834-976B8B7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CBB06-017B-EABE-3502-78C95AA8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33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7E97C-7109-3D82-D575-9701EE78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8C018-89F6-C118-4F17-E3F219904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9981-59F7-B5BD-FCE0-4DA5EC3E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4F8B-3808-51AE-65A3-5CB07221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665-888D-3C01-CBA3-42080685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7C5C-CE77-A51E-97BD-7EE7835AB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4622E-EEDD-5001-C8AD-DE4A47154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2D94A-BBF2-8A58-2494-69958A40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E6DE-A48D-5F37-2C4C-A219D003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40380-A6B4-0918-10C3-AA201AE1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65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6E49-D5C8-0A11-46F3-4F2A9965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DC77-5A95-BAED-6B59-A825A688F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09E2C-308F-4038-CCF0-9B05E72D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05375-EC36-48D4-E302-30AF0A67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A3320-59DD-1342-8DDF-2DF75E22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7E61-BC43-6FC1-1B39-CD406B2D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3210-B034-9A97-6A0C-4ED2D1F4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F4A19-E23F-80C4-2014-00EDB686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9262C-8D11-01BC-DE39-58557C1C5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08E3-5D17-E851-459A-B05DD366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0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54CD-377D-7537-9A4D-8F73DB50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4BCD4-D554-8A31-D420-C53E1FD97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ADD41-EEAC-35BF-6B1C-106A4C9C1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BF598-D0B2-1A22-C650-C462DA1A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7CFEB-E5FC-5601-1F08-42F13C57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098F4-949D-CB76-7866-BAD9046D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6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E009-309B-C1F8-11C4-66D8F8BC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F17E8-956B-4B86-17BA-2CE4DE234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21AA1-15D0-C30D-AB5A-502D115AE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20E4C-3821-04A2-A779-C595DB42C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C2811-DDE7-4D01-62F4-31740D0F6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5EAAF-4E7F-BF7D-ECFD-EA1D83EC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320C7-2113-0753-FCF8-07A97C7A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328110-D47E-40D8-8C55-013737BD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0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0378-C6F5-5FBF-8238-8BC28DF82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81163-D299-FE27-214B-7B42FCC0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062B6-A136-E9AB-F463-9BF04569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3169D-4939-0CA0-2BDB-D39B5E13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50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A8AF2-324F-A68E-4D9A-BDACA8A93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DB731-D322-9224-56BF-1D79D706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C0D35-775E-31DC-62BE-23F92D5D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4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FEAC-D116-190E-C2B0-1731CADA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5A1B3-1726-1270-5430-823CBABF2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DD5BE-0FB8-9EB4-07D2-AB8F41D9E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EF122-E3BD-1A15-A589-8EF6DD6C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46F11-6356-1DE2-2052-2B518F5E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ED39E-A315-ABFA-287B-5F4BB2DF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45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3D99-0799-C980-8BBF-953E000B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5ADDC-3963-7383-79BE-C04218B41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D1A30-B4BB-521E-0C8A-396D27941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C237C-6E0E-275D-327F-9C93E8E4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E7AA5-01BC-33AC-42A4-66446378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0CAFC-93E0-6C57-0A89-F0521400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3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728D0-98BA-D08D-838B-A95FFD83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9A181-5D18-8E54-E957-BCC2522F3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4A6F-28BC-A720-C908-7D4661F23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1C213-6563-4A7F-98F9-4D1766C213E9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AA09-A38D-07D0-FEDE-42F7EBA56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6334-2870-9730-A36B-900C05E24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CD256-DE96-4001-B96B-EF284CD11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41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F2B6-6BE2-0F4C-2DC5-EA0C8DC7DC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OVER VOLTAGE PROTECTION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FC4A-B0E9-5B98-15A8-7FD99E9BB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b="1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M0PWS</a:t>
            </a:r>
          </a:p>
        </p:txBody>
      </p:sp>
      <p:pic>
        <p:nvPicPr>
          <p:cNvPr id="1028" name="Picture 4" descr="424,134 High Voltage Royalty-Free Images, Stock Photos ...">
            <a:extLst>
              <a:ext uri="{FF2B5EF4-FFF2-40B4-BE49-F238E27FC236}">
                <a16:creationId xmlns:a16="http://schemas.microsoft.com/office/drawing/2014/main" id="{B662CA1F-FAF1-E400-5E41-34DF2738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7" y="1030288"/>
            <a:ext cx="18383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6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2BC7-AA9F-93DB-0F9E-3F47CCCA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Nominal safe voltage? for Radio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14349-A069-8A7D-2A76-7CC2231B6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289"/>
            <a:ext cx="10515600" cy="4641673"/>
          </a:xfrm>
        </p:spPr>
        <p:txBody>
          <a:bodyPr/>
          <a:lstStyle/>
          <a:p>
            <a:r>
              <a:rPr lang="en-GB" dirty="0"/>
              <a:t>13.8 Volts +- 15%  = 11.73 volts to 15.87 Manufactures specification?</a:t>
            </a:r>
          </a:p>
          <a:p>
            <a:r>
              <a:rPr lang="en-GB" dirty="0"/>
              <a:t>Some information on internet shows equipment has survived 18 volts for short periods of time.</a:t>
            </a:r>
          </a:p>
          <a:p>
            <a:r>
              <a:rPr lang="en-GB" dirty="0"/>
              <a:t>20 to 30 volts can cause catastrophic problems. Linear AND switched mode supplies can generate fault voltages in this range.</a:t>
            </a:r>
          </a:p>
          <a:p>
            <a:r>
              <a:rPr lang="en-GB" dirty="0"/>
              <a:t>24 Volt damage to IC on radio. </a:t>
            </a:r>
            <a:br>
              <a:rPr lang="en-GB" dirty="0"/>
            </a:br>
            <a:r>
              <a:rPr lang="en-GB" dirty="0"/>
              <a:t>NB Additional component damage</a:t>
            </a:r>
            <a:br>
              <a:rPr lang="en-GB" dirty="0"/>
            </a:br>
            <a:r>
              <a:rPr lang="en-GB" dirty="0"/>
              <a:t>occurred.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304E2-92CB-9430-A1F7-52A23D74E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8980" y="3470552"/>
            <a:ext cx="2313432" cy="30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0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4323-CDE7-0B56-6519-23BF3CAE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955" y="455436"/>
            <a:ext cx="10515600" cy="1325563"/>
          </a:xfrm>
        </p:spPr>
        <p:txBody>
          <a:bodyPr/>
          <a:lstStyle/>
          <a:p>
            <a:r>
              <a:rPr lang="en-GB" dirty="0"/>
              <a:t>                              </a:t>
            </a:r>
            <a:r>
              <a:rPr lang="en-GB" dirty="0" err="1"/>
              <a:t>Icom</a:t>
            </a:r>
            <a:r>
              <a:rPr lang="en-GB" dirty="0"/>
              <a:t> Warranty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4B6CA-327D-B6B5-B28A-F574E88F8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r>
              <a:rPr lang="en-GB" dirty="0"/>
              <a:t>Before you connect your radio to a power supply</a:t>
            </a:r>
          </a:p>
          <a:p>
            <a:r>
              <a:rPr lang="en-GB" dirty="0"/>
              <a:t>There are currently a considerable number of power supplies in the Amateur radio market that claim to be 13.8 volts at high currents. Several of them produce a high voltage at switch on that can damage your Amateur radio base station/mobile.</a:t>
            </a:r>
          </a:p>
          <a:p>
            <a:r>
              <a:rPr lang="en-GB" dirty="0"/>
              <a:t>Before you use such a supply, we recommend you read the following:</a:t>
            </a:r>
          </a:p>
          <a:p>
            <a:r>
              <a:rPr lang="en-GB" dirty="0"/>
              <a:t>We are receiving for repair an increasing number of radios that have been subject to “Over Volts”.</a:t>
            </a:r>
          </a:p>
          <a:p>
            <a:r>
              <a:rPr lang="en-GB" dirty="0"/>
              <a:t>Our radios are designed to work on a supply that is 13.8 Volts and although it may withstand some additional voltage, damage will occur if excessive voltage is applied.</a:t>
            </a:r>
          </a:p>
          <a:p>
            <a:r>
              <a:rPr lang="en-GB" dirty="0"/>
              <a:t>Although we may be able to repair the radio additional damage may have occurred that may not be apparent at the time of repair.</a:t>
            </a:r>
          </a:p>
          <a:p>
            <a:r>
              <a:rPr lang="en-GB" dirty="0"/>
              <a:t>Radios that are returned to us for repair that have been damaged by “Over Volts” will not be repaired under warranty and any subsequent repairs may be chargeable.</a:t>
            </a:r>
          </a:p>
          <a:p>
            <a:r>
              <a:rPr lang="en-GB" dirty="0"/>
              <a:t>It is our advice that you do not use one of these supplies and purchase an approved </a:t>
            </a:r>
            <a:r>
              <a:rPr lang="en-GB" dirty="0" err="1"/>
              <a:t>Icom</a:t>
            </a:r>
            <a:r>
              <a:rPr lang="en-GB" dirty="0"/>
              <a:t> power supply that has been designed to complement your radio.</a:t>
            </a:r>
          </a:p>
          <a:p>
            <a:endParaRPr lang="en-GB" dirty="0"/>
          </a:p>
          <a:p>
            <a:r>
              <a:rPr lang="en-GB" dirty="0"/>
              <a:t>12/06/2019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A17633-0287-8F98-F67D-DAFDD0B1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1" y="319793"/>
            <a:ext cx="2487966" cy="12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4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BEF1-2686-0B85-4DE4-B1EB302FD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Protection Options - Crowbar, Clamp, 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Switch (Open Circuit)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0C6EEB-159F-EA04-E872-F567EE6A2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6" y="1690687"/>
            <a:ext cx="721360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4079-5AB9-F570-C86D-F693C0D07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265"/>
            <a:ext cx="10515600" cy="92333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Fuses and Crowbar Circuits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91B12C4-869D-0BCF-D7C7-69565BB7B3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393401"/>
              </p:ext>
            </p:extLst>
          </p:nvPr>
        </p:nvGraphicFramePr>
        <p:xfrm>
          <a:off x="2238375" y="1855913"/>
          <a:ext cx="7715250" cy="1986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602886418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4087423497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313264552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1156399529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68840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Fuse under test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Fuse Rating (A)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Time to Blow at stated rating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Time to blow at 200% rating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Time to blow at 400% rating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481649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SinglFuse™ SF-3812F-T Series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25A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Possibly Never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60 Seconds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Not Stated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701873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Multicomp Fastblow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25 A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Possibly Never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4 minutes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Not Stated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138938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Cooper Bussman 500 Fast Acting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15A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Possibly Never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 minutes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3 seconds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77432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BEL SMD Fastblow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25A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Possibly Never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Not Stated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5 Seconds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032239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LittelFuse ATOF® Blade Fuses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25A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Possibly Never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5 seconds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500 milliseconds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015377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11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11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11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126109980"/>
                  </a:ext>
                </a:extLst>
              </a:tr>
            </a:tbl>
          </a:graphicData>
        </a:graphic>
      </p:graphicFrame>
      <p:sp>
        <p:nvSpPr>
          <p:cNvPr id="13" name="Rectangle 11">
            <a:extLst>
              <a:ext uri="{FF2B5EF4-FFF2-40B4-BE49-F238E27FC236}">
                <a16:creationId xmlns:a16="http://schemas.microsoft.com/office/drawing/2014/main" id="{A9114F9B-136B-A3CE-A8EE-DA8B1B24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905" y="932583"/>
            <a:ext cx="89001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problem with traditional fuses.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FUSES are slow 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unreliable compared to other circuitry that they are supposed to protect. </a:t>
            </a:r>
            <a:b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often save the power supply but not the load.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555092-FAB0-1223-1EB4-1005D694A55D}"/>
              </a:ext>
            </a:extLst>
          </p:cNvPr>
          <p:cNvSpPr txBox="1"/>
          <p:nvPr/>
        </p:nvSpPr>
        <p:spPr>
          <a:xfrm>
            <a:off x="2563368" y="3853178"/>
            <a:ext cx="706526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G4NSJ – Power Supplies 13.8 Volt crowbar</a:t>
            </a:r>
            <a:endParaRPr lang="en-GB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CEE0CE-B3CA-B392-6687-70B836EC1F95}"/>
              </a:ext>
            </a:extLst>
          </p:cNvPr>
          <p:cNvSpPr txBox="1"/>
          <p:nvPr/>
        </p:nvSpPr>
        <p:spPr>
          <a:xfrm>
            <a:off x="2563368" y="4236552"/>
            <a:ext cx="7065264" cy="22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WARNED! OVER VOLTAGE!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all 13.8 Volt power supplies incorporate an over-voltage protection circuit. I have a Watson W-30AM. This is a lovely supply, but there’s no crowbar protection. Imagine your £2000 radio suddenly having 25 Volts shoved up it… BANG! End of radio! I also have a couple of </a:t>
            </a:r>
            <a:r>
              <a:rPr lang="en-GB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Palstar</a:t>
            </a: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PS-30M 30 Amp PSUs. Again, no over-voltage protection. I lost a nice Yaesu 1500M 2 metre radio earlier this year… it didn’t like 25 Volts!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46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0DB9-1370-72AA-0BB4-AE17A742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Victron Energy </a:t>
            </a:r>
            <a:r>
              <a:rPr lang="en-GB" sz="3600" b="1" dirty="0" err="1">
                <a:solidFill>
                  <a:srgbClr val="FF0000"/>
                </a:solidFill>
              </a:rPr>
              <a:t>BatteryProtect</a:t>
            </a:r>
            <a:r>
              <a:rPr lang="en-GB" sz="3600" b="1" dirty="0">
                <a:solidFill>
                  <a:srgbClr val="FF0000"/>
                </a:solidFill>
              </a:rPr>
              <a:t> 12/24-Volt 65 amp(Switch option) 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sz="2800" b="1" dirty="0">
                <a:solidFill>
                  <a:srgbClr val="FF0000"/>
                </a:solidFill>
              </a:rPr>
              <a:t>65 Amp Continuous - 250 Amps for 30 Seconds ~ £32 to £35</a:t>
            </a:r>
            <a:br>
              <a:rPr lang="en-GB" dirty="0"/>
            </a:b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159C0E-1137-E18E-E5F1-5A23AD74B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0237"/>
            <a:ext cx="4702112" cy="461488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CB9FD3E-44B2-C637-F4D5-9FB574D6D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297939"/>
              </p:ext>
            </p:extLst>
          </p:nvPr>
        </p:nvGraphicFramePr>
        <p:xfrm>
          <a:off x="10162667" y="992712"/>
          <a:ext cx="10826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1081942" imgH="518291" progId="Package">
                  <p:embed/>
                </p:oleObj>
              </mc:Choice>
              <mc:Fallback>
                <p:oleObj name="Packager Shell Object" showAsIcon="1" r:id="rId3" imgW="1081942" imgH="518291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2667" y="992712"/>
                        <a:ext cx="1082675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31D540B-415E-B11A-72EC-DEE166853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3" y="2137824"/>
            <a:ext cx="5249344" cy="31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4337-501C-EDF2-F503-9CCCE7D7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499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Basic Circuit Diagram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E5733C-1ED9-7427-0040-0B717F02B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624" y="1776095"/>
            <a:ext cx="4432176" cy="3670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7EA1B2-F49C-84DC-09F6-0DE2C03CDBF0}"/>
              </a:ext>
            </a:extLst>
          </p:cNvPr>
          <p:cNvSpPr txBox="1"/>
          <p:nvPr/>
        </p:nvSpPr>
        <p:spPr>
          <a:xfrm>
            <a:off x="938784" y="1225689"/>
            <a:ext cx="5705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• Mode A: Buzzer or LED mode (default).</a:t>
            </a:r>
          </a:p>
          <a:p>
            <a:r>
              <a:rPr lang="en-GB" dirty="0"/>
              <a:t>• Mode B: Relay mode.</a:t>
            </a:r>
          </a:p>
          <a:p>
            <a:r>
              <a:rPr lang="en-GB" dirty="0"/>
              <a:t>• Mode C: Li-ion mode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Display Under voltage shutdown Under voltage restart</a:t>
            </a:r>
          </a:p>
          <a:p>
            <a:r>
              <a:rPr lang="en-GB" dirty="0"/>
              <a:t>0            10.5 V/                                 12.0V/</a:t>
            </a:r>
          </a:p>
          <a:p>
            <a:r>
              <a:rPr lang="en-GB" dirty="0"/>
              <a:t>1            10.0V/                                  11.5V/</a:t>
            </a:r>
          </a:p>
          <a:p>
            <a:r>
              <a:rPr lang="en-GB" dirty="0"/>
              <a:t>2            9.5V/                                    11.5V/</a:t>
            </a:r>
          </a:p>
          <a:p>
            <a:r>
              <a:rPr lang="en-GB" dirty="0"/>
              <a:t>3            11.25V/                                13.25V/</a:t>
            </a:r>
          </a:p>
          <a:p>
            <a:r>
              <a:rPr lang="en-GB" dirty="0"/>
              <a:t>4            11.5V/                                  13.8V/</a:t>
            </a:r>
          </a:p>
          <a:p>
            <a:r>
              <a:rPr lang="en-GB" dirty="0"/>
              <a:t>5            10.5V/                                  12.8V/</a:t>
            </a:r>
          </a:p>
          <a:p>
            <a:r>
              <a:rPr lang="en-GB" dirty="0"/>
              <a:t>6            11.5V/                                  12.8V/</a:t>
            </a:r>
          </a:p>
          <a:p>
            <a:r>
              <a:rPr lang="en-GB" dirty="0"/>
              <a:t>7            11.8V/                                  12.8V/</a:t>
            </a:r>
          </a:p>
          <a:p>
            <a:pPr marL="342900" indent="-342900">
              <a:buAutoNum type="arabicPlain" startAt="9"/>
            </a:pPr>
            <a:r>
              <a:rPr lang="en-GB" dirty="0"/>
              <a:t>        10.0V/                                  13.2V/</a:t>
            </a:r>
          </a:p>
          <a:p>
            <a:br>
              <a:rPr lang="en-GB" dirty="0"/>
            </a:br>
            <a:r>
              <a:rPr lang="en-GB" dirty="0"/>
              <a:t>• E1 Short circuit</a:t>
            </a:r>
          </a:p>
          <a:p>
            <a:r>
              <a:rPr lang="en-GB" dirty="0"/>
              <a:t>• E2 Over temperature / P2 Over temperature warning</a:t>
            </a:r>
          </a:p>
          <a:p>
            <a:r>
              <a:rPr lang="da-DK" dirty="0"/>
              <a:t>• E3 Under voltage / P3 Under voltage warning</a:t>
            </a:r>
          </a:p>
          <a:p>
            <a:r>
              <a:rPr lang="en-GB" dirty="0"/>
              <a:t>• E4 Over voltage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27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6F2C-D4D5-EF3B-8589-F945F4A7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Components / Breadboard / Ventilation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sz="2800" b="1" dirty="0">
                <a:solidFill>
                  <a:srgbClr val="FF0000"/>
                </a:solidFill>
              </a:rPr>
              <a:t>OVP measures at 16.2 volts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6629A-264D-34A5-D40A-811547D33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491661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D2840-4C0B-AC9B-BE4C-A4D96D1EA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18" y="1969768"/>
            <a:ext cx="3281363" cy="4375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E2C61-8218-C9EF-E552-385390EA7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105" y="1969768"/>
            <a:ext cx="3121482" cy="4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2C52-1E7B-5A85-60A2-A33808AC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33"/>
            <a:ext cx="10515600" cy="102412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sz="5300" b="1" dirty="0">
                <a:solidFill>
                  <a:srgbClr val="FF0000"/>
                </a:solidFill>
              </a:rPr>
              <a:t>Construction &amp; Finish</a:t>
            </a:r>
            <a:br>
              <a:rPr lang="en-GB" b="1" dirty="0">
                <a:solidFill>
                  <a:srgbClr val="FF0000"/>
                </a:solidFill>
              </a:rPr>
            </a:b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480918-B89A-BC6D-B9B2-44146E170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61" y="1576419"/>
            <a:ext cx="3528678" cy="47049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D492C-4A15-9012-B507-3039B69DE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31" y="1576418"/>
            <a:ext cx="3528680" cy="4704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92E38-0B0E-97FC-DD6C-22D6D20CD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96" y="1576418"/>
            <a:ext cx="3531973" cy="4704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CF783-0124-4944-4F03-CAEAF88AA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31" y="329184"/>
            <a:ext cx="352868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636C9A-D51D-2EFD-3DBE-96CFAC731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951" y="1075478"/>
            <a:ext cx="7259359" cy="2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48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673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Packager Shell Object</vt:lpstr>
      <vt:lpstr>OVER VOLTAGE PROTECTION</vt:lpstr>
      <vt:lpstr>Nominal safe voltage? for Radio Equipment</vt:lpstr>
      <vt:lpstr>                              Icom Warranty statement</vt:lpstr>
      <vt:lpstr>Protection Options - Crowbar, Clamp,  Switch (Open Circuit)</vt:lpstr>
      <vt:lpstr>Fuses and Crowbar Circuits</vt:lpstr>
      <vt:lpstr>Victron Energy BatteryProtect 12/24-Volt 65 amp(Switch option)  65 Amp Continuous - 250 Amps for 30 Seconds ~ £32 to £35 </vt:lpstr>
      <vt:lpstr>Basic Circuit Diagram</vt:lpstr>
      <vt:lpstr>Components / Breadboard / Ventilation OVP measures at 16.2 volts</vt:lpstr>
      <vt:lpstr> Construction &amp; Finish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Snelson</dc:creator>
  <cp:lastModifiedBy>Paul Holland</cp:lastModifiedBy>
  <cp:revision>13</cp:revision>
  <dcterms:created xsi:type="dcterms:W3CDTF">2026-06-21T14:44:53Z</dcterms:created>
  <dcterms:modified xsi:type="dcterms:W3CDTF">2026-06-24T10:18:35Z</dcterms:modified>
</cp:coreProperties>
</file>