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61" r:id="rId3"/>
    <p:sldId id="263" r:id="rId4"/>
    <p:sldId id="262" r:id="rId5"/>
    <p:sldId id="265" r:id="rId6"/>
    <p:sldId id="266" r:id="rId7"/>
    <p:sldId id="291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7" r:id="rId22"/>
    <p:sldId id="286" r:id="rId23"/>
    <p:sldId id="280" r:id="rId24"/>
    <p:sldId id="288" r:id="rId25"/>
    <p:sldId id="289" r:id="rId26"/>
    <p:sldId id="290" r:id="rId27"/>
    <p:sldId id="281" r:id="rId2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21"/>
    <a:srgbClr val="9900CC"/>
    <a:srgbClr val="FF9900"/>
    <a:srgbClr val="D99B01"/>
    <a:srgbClr val="FF66CC"/>
    <a:srgbClr val="FF67AC"/>
    <a:srgbClr val="CC0099"/>
    <a:srgbClr val="FFDC47"/>
    <a:srgbClr val="5EEC3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41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029866"/>
            <a:ext cx="6566315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404211"/>
            <a:ext cx="6566315" cy="610819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4200" y="3793390"/>
            <a:ext cx="1308430" cy="471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89199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1"/>
            <a:ext cx="8246070" cy="3359504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595549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98559"/>
            <a:ext cx="5955495" cy="3511061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433880"/>
            <a:ext cx="8246071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28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34335"/>
            <a:ext cx="4040188" cy="2137871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28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34335"/>
            <a:ext cx="4041775" cy="2137871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sc.gov.uk/" TargetMode="External"/><Relationship Id="rId2" Type="http://schemas.openxmlformats.org/officeDocument/2006/relationships/hyperlink" Target="https://www.reportfraud.police.uk/" TargetMode="Externa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Cybersecurity for Beginners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2987" y="4245594"/>
            <a:ext cx="6566315" cy="610819"/>
          </a:xfrm>
        </p:spPr>
        <p:txBody>
          <a:bodyPr>
            <a:normAutofit/>
          </a:bodyPr>
          <a:lstStyle/>
          <a:p>
            <a:r>
              <a:rPr lang="en-US" sz="2200" dirty="0"/>
              <a:t>Presented to </a:t>
            </a:r>
            <a:r>
              <a:rPr lang="en-GB" sz="2200" dirty="0"/>
              <a:t>Chester &amp; District Radio Society</a:t>
            </a:r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B836B6A-FE96-96E3-8AD3-B15F5DD15129}"/>
              </a:ext>
            </a:extLst>
          </p:cNvPr>
          <p:cNvSpPr txBox="1">
            <a:spLocks/>
          </p:cNvSpPr>
          <p:nvPr/>
        </p:nvSpPr>
        <p:spPr>
          <a:xfrm>
            <a:off x="3123502" y="4704012"/>
            <a:ext cx="5955800" cy="3110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i="0" kern="120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/>
              <a:t>Jonathan Grady (M7UHC)</a:t>
            </a:r>
            <a:endParaRPr lang="en-GB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27567-CE18-B41F-564C-22D1FB2A3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C2BF8E-0A32-DABF-F9EB-5FD105238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Environmental Threats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87FAB3-B96D-BA43-F0A2-A38040205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Gill Sans MT" panose="020B0502020104020203" pitchFamily="34" charset="0"/>
              </a:rPr>
              <a:t>Natural threats such as fire, earthquake, flood can cause harm to computers or disrupt business access</a:t>
            </a:r>
          </a:p>
          <a:p>
            <a:r>
              <a:rPr lang="en-US" sz="2000" dirty="0">
                <a:latin typeface="Gill Sans MT" panose="020B0502020104020203" pitchFamily="34" charset="0"/>
              </a:rPr>
              <a:t>Recovery efforts attract scams such as financial fraud</a:t>
            </a:r>
          </a:p>
          <a:p>
            <a:r>
              <a:rPr lang="en-US" sz="2000" dirty="0">
                <a:latin typeface="Gill Sans MT" panose="020B0502020104020203" pitchFamily="34" charset="0"/>
              </a:rPr>
              <a:t>Downtime can lose customers, clients who can’t wait</a:t>
            </a:r>
          </a:p>
        </p:txBody>
      </p:sp>
    </p:spTree>
    <p:extLst>
      <p:ext uri="{BB962C8B-B14F-4D97-AF65-F5344CB8AC3E}">
        <p14:creationId xmlns:p14="http://schemas.microsoft.com/office/powerpoint/2010/main" val="4250936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1700D-90CB-D928-5E78-58F9C3F50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F8D83-DD44-D7DA-A64F-FEC6A9DF8C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can you do to help protect yourself?</a:t>
            </a:r>
          </a:p>
        </p:txBody>
      </p:sp>
    </p:spTree>
    <p:extLst>
      <p:ext uri="{BB962C8B-B14F-4D97-AF65-F5344CB8AC3E}">
        <p14:creationId xmlns:p14="http://schemas.microsoft.com/office/powerpoint/2010/main" val="425139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4CB19-4C77-8D2E-B557-7A6A3571F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1506CD-75FA-FDAF-B0AE-1BE3D535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What are you protecting?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767920-8934-2583-FF5A-1F1B47A04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/>
          </a:bodyPr>
          <a:lstStyle/>
          <a:p>
            <a:pPr fontAlgn="ctr"/>
            <a:r>
              <a:rPr lang="en-US" sz="2000" dirty="0">
                <a:latin typeface="Gill Sans MT" panose="020B0502020104020203" pitchFamily="34" charset="0"/>
              </a:rPr>
              <a:t>Identify the data you wish to keep safe e.g. family photos, passwords </a:t>
            </a:r>
            <a:r>
              <a:rPr lang="en-US" sz="2000" dirty="0" err="1">
                <a:latin typeface="Gill Sans MT" panose="020B0502020104020203" pitchFamily="34" charset="0"/>
              </a:rPr>
              <a:t>etc</a:t>
            </a:r>
            <a:endParaRPr lang="en-US" sz="2000" dirty="0">
              <a:latin typeface="Gill Sans MT" panose="020B0502020104020203" pitchFamily="34" charset="0"/>
            </a:endParaRP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Identify the value of these e.g. which is most important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Backup information to external storage. Use the     3, 2, 1 method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Document all of the above</a:t>
            </a:r>
          </a:p>
          <a:p>
            <a:pPr fontAlgn="ctr"/>
            <a:endParaRPr lang="en-US" sz="2000" dirty="0">
              <a:latin typeface="Gill Sans MT" panose="020B0502020104020203" pitchFamily="34" charset="0"/>
            </a:endParaRP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*Can be used for not just digital data but physical also</a:t>
            </a:r>
          </a:p>
        </p:txBody>
      </p:sp>
    </p:spTree>
    <p:extLst>
      <p:ext uri="{BB962C8B-B14F-4D97-AF65-F5344CB8AC3E}">
        <p14:creationId xmlns:p14="http://schemas.microsoft.com/office/powerpoint/2010/main" val="4435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5EA37-BD0A-0294-47A5-F9A3C90E9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9E8DAB-A0A5-DD3A-E79E-6E08F41D7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Simple Task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6E8FCA-221B-7FDF-2272-07BE989B0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r>
              <a:rPr lang="en-US" sz="2000" dirty="0">
                <a:latin typeface="Gill Sans MT" panose="020B0502020104020203" pitchFamily="34" charset="0"/>
              </a:rPr>
              <a:t>On your smart phone go through all of the installed apps and make a note of all the username and passwords needed for each.</a:t>
            </a:r>
          </a:p>
          <a:p>
            <a:pPr marL="0" indent="0" fontAlgn="ctr">
              <a:buNone/>
            </a:pPr>
            <a:endParaRPr lang="en-US" sz="2000" dirty="0">
              <a:latin typeface="Gill Sans MT" panose="020B0502020104020203" pitchFamily="34" charset="0"/>
            </a:endParaRPr>
          </a:p>
          <a:p>
            <a:pPr marL="0" indent="0" fontAlgn="ctr">
              <a:buNone/>
            </a:pPr>
            <a:r>
              <a:rPr lang="en-US" sz="2000" dirty="0">
                <a:latin typeface="Gill Sans MT" panose="020B0502020104020203" pitchFamily="34" charset="0"/>
              </a:rPr>
              <a:t>They very quickly add up!</a:t>
            </a:r>
          </a:p>
        </p:txBody>
      </p:sp>
    </p:spTree>
    <p:extLst>
      <p:ext uri="{BB962C8B-B14F-4D97-AF65-F5344CB8AC3E}">
        <p14:creationId xmlns:p14="http://schemas.microsoft.com/office/powerpoint/2010/main" val="3056323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B5D88-80CF-ED3A-C775-E27983B94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1AE3B-D499-6C31-3DA8-9C2099F049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Passwords</a:t>
            </a:r>
          </a:p>
        </p:txBody>
      </p:sp>
    </p:spTree>
    <p:extLst>
      <p:ext uri="{BB962C8B-B14F-4D97-AF65-F5344CB8AC3E}">
        <p14:creationId xmlns:p14="http://schemas.microsoft.com/office/powerpoint/2010/main" val="169345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0F274-9DE9-2F7D-9E6C-EB5EDD25A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875317-4A3C-EA86-0BDB-ABBC957B0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What are passwords?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26C4D7-6342-8FEA-6773-9330F1780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6"/>
            <a:ext cx="5955495" cy="2748690"/>
          </a:xfrm>
        </p:spPr>
        <p:txBody>
          <a:bodyPr>
            <a:normAutofit/>
          </a:bodyPr>
          <a:lstStyle/>
          <a:p>
            <a:pPr fontAlgn="ctr"/>
            <a:r>
              <a:rPr lang="en-US" sz="2000" dirty="0">
                <a:latin typeface="Gill Sans MT" panose="020B0502020104020203" pitchFamily="34" charset="0"/>
              </a:rPr>
              <a:t>Secret combination of characters that only a user should know. 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Passwords are a compromise between security and convenience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Password security used to secure information, and provide that information to authorized users easily.</a:t>
            </a:r>
          </a:p>
        </p:txBody>
      </p:sp>
    </p:spTree>
    <p:extLst>
      <p:ext uri="{BB962C8B-B14F-4D97-AF65-F5344CB8AC3E}">
        <p14:creationId xmlns:p14="http://schemas.microsoft.com/office/powerpoint/2010/main" val="459609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9736A-9809-7A7A-73D8-F0A62F2A0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5AAD49-5E94-38A7-3F3C-3DBBB84B3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latin typeface="Gill Sans MT" panose="020B0502020104020203" pitchFamily="34" charset="0"/>
              </a:rPr>
              <a:t>How are Passwords Compromised?</a:t>
            </a:r>
            <a:endParaRPr lang="en-US" sz="3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830E05-BCE4-1959-AE69-2687A9AF0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6"/>
            <a:ext cx="5955495" cy="2748690"/>
          </a:xfrm>
        </p:spPr>
        <p:txBody>
          <a:bodyPr>
            <a:normAutofit/>
          </a:bodyPr>
          <a:lstStyle/>
          <a:p>
            <a:pPr fontAlgn="ctr"/>
            <a:r>
              <a:rPr lang="en-US" sz="2000" dirty="0">
                <a:latin typeface="Gill Sans MT" panose="020B0502020104020203" pitchFamily="34" charset="0"/>
              </a:rPr>
              <a:t>Brure Force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Dictionary Attack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Using the same password across multiple services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Social Engineering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Breaches \ data leaks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Written down on paper</a:t>
            </a:r>
          </a:p>
        </p:txBody>
      </p:sp>
    </p:spTree>
    <p:extLst>
      <p:ext uri="{BB962C8B-B14F-4D97-AF65-F5344CB8AC3E}">
        <p14:creationId xmlns:p14="http://schemas.microsoft.com/office/powerpoint/2010/main" val="4251689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05AA0-327F-58D6-FB1A-A53CB4896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C215C0-FF0C-D784-911D-79927817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latin typeface="Gill Sans MT" panose="020B0502020104020203" pitchFamily="34" charset="0"/>
              </a:rPr>
              <a:t>What is a safe password?</a:t>
            </a:r>
            <a:endParaRPr lang="en-US" sz="3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518D93-27D3-ED11-A963-C49CB761D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6"/>
            <a:ext cx="5955495" cy="3512214"/>
          </a:xfrm>
        </p:spPr>
        <p:txBody>
          <a:bodyPr>
            <a:normAutofit fontScale="92500" lnSpcReduction="20000"/>
          </a:bodyPr>
          <a:lstStyle/>
          <a:p>
            <a:pPr fontAlgn="ctr"/>
            <a:r>
              <a:rPr lang="en-US" sz="2000" dirty="0">
                <a:latin typeface="Gill Sans MT" panose="020B0502020104020203" pitchFamily="34" charset="0"/>
              </a:rPr>
              <a:t>Basic goal of a secure password is one that is easy for YOU to remember but hard for someone else to find out Long complicated passwords are not always the best solution 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E.g. : random password like !$</a:t>
            </a:r>
            <a:r>
              <a:rPr lang="en-US" sz="2000" dirty="0" err="1">
                <a:latin typeface="Gill Sans MT" panose="020B0502020104020203" pitchFamily="34" charset="0"/>
              </a:rPr>
              <a:t>fjDd</a:t>
            </a:r>
            <a:r>
              <a:rPr lang="en-US" sz="2000" dirty="0">
                <a:latin typeface="Gill Sans MT" panose="020B0502020104020203" pitchFamily="34" charset="0"/>
              </a:rPr>
              <a:t>&amp;^fw43_f%@+ </a:t>
            </a:r>
          </a:p>
          <a:p>
            <a:pPr fontAlgn="ctr"/>
            <a:endParaRPr lang="en-US" sz="2000" dirty="0">
              <a:latin typeface="Gill Sans MT" panose="020B0502020104020203" pitchFamily="34" charset="0"/>
            </a:endParaRP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Will you really be able to memorize that?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If a password is too complicated and hard to remember, you are likely to write it down, need password resets</a:t>
            </a:r>
          </a:p>
          <a:p>
            <a:pPr fontAlgn="ctr"/>
            <a:r>
              <a:rPr lang="en-US" sz="2000" dirty="0">
                <a:latin typeface="Gill Sans MT" panose="020B0502020104020203" pitchFamily="34" charset="0"/>
              </a:rPr>
              <a:t>A password is only as secure as the weakest system you use it on</a:t>
            </a:r>
          </a:p>
        </p:txBody>
      </p:sp>
    </p:spTree>
    <p:extLst>
      <p:ext uri="{BB962C8B-B14F-4D97-AF65-F5344CB8AC3E}">
        <p14:creationId xmlns:p14="http://schemas.microsoft.com/office/powerpoint/2010/main" val="3009053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E05E2-753C-EEBC-4429-985A39321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Password Managers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9F8D0-2E90-F6E3-B35E-7363F1B4A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1Password</a:t>
            </a:r>
          </a:p>
          <a:p>
            <a:r>
              <a:rPr lang="en-GB" dirty="0"/>
              <a:t>LastPass</a:t>
            </a:r>
          </a:p>
          <a:p>
            <a:r>
              <a:rPr lang="en-GB" dirty="0" err="1"/>
              <a:t>KeepassXC</a:t>
            </a:r>
            <a:endParaRPr lang="en-GB" dirty="0"/>
          </a:p>
          <a:p>
            <a:r>
              <a:rPr lang="en-GB" dirty="0"/>
              <a:t>Proton Pass</a:t>
            </a:r>
          </a:p>
          <a:p>
            <a:r>
              <a:rPr lang="en-GB" dirty="0"/>
              <a:t>Keeper</a:t>
            </a:r>
          </a:p>
          <a:p>
            <a:r>
              <a:rPr lang="en-GB" dirty="0"/>
              <a:t>Keyring</a:t>
            </a:r>
          </a:p>
          <a:p>
            <a:r>
              <a:rPr lang="en-GB" dirty="0"/>
              <a:t>Google Chrome</a:t>
            </a:r>
          </a:p>
          <a:p>
            <a:r>
              <a:rPr lang="en-GB" dirty="0"/>
              <a:t>Etc </a:t>
            </a:r>
            <a:r>
              <a:rPr lang="en-GB" dirty="0" err="1"/>
              <a:t>etc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496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3A2A2-7E9B-03A4-8217-7571CBD9B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F688E-908E-E927-3E4F-4CA398906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Many Passwords?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471A5-8C5A-3E31-BC2D-F8E5E8050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Ideally 1 for every website and application</a:t>
            </a:r>
          </a:p>
          <a:p>
            <a:r>
              <a:rPr lang="en-GB" dirty="0"/>
              <a:t>Where possible use 2FA (NOT SMS!)</a:t>
            </a:r>
          </a:p>
          <a:p>
            <a:r>
              <a:rPr lang="en-GB" dirty="0"/>
              <a:t>Optional if available use Passkeys</a:t>
            </a:r>
          </a:p>
          <a:p>
            <a:r>
              <a:rPr lang="en-GB" dirty="0"/>
              <a:t>Use hardware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26989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FD34F-330B-6B60-BC06-2B5E83EB5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F41BDF-C086-BCFA-FD37-A2628E896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Cybersecurity?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6FA680-FF22-1037-1657-B6BA5A55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Protection of systems and data from </a:t>
            </a:r>
            <a:r>
              <a:rPr lang="en-US" sz="2000" dirty="0" err="1"/>
              <a:t>unauthorised</a:t>
            </a:r>
            <a:r>
              <a:rPr lang="en-US" sz="2000" dirty="0"/>
              <a:t> access, attack, or damage</a:t>
            </a:r>
          </a:p>
          <a:p>
            <a:r>
              <a:rPr lang="en-US" sz="2000" dirty="0"/>
              <a:t>Safeguarding confidentiality, integrity, and availability of information (the “CIA triad”)</a:t>
            </a:r>
          </a:p>
          <a:p>
            <a:r>
              <a:rPr lang="en-US" sz="2000" dirty="0"/>
              <a:t>Defending against threats such as hacking, phishing, malware, and ransomware</a:t>
            </a:r>
          </a:p>
          <a:p>
            <a:r>
              <a:rPr lang="en-US" sz="2000" dirty="0"/>
              <a:t>Managing risk by identifying vulnerabilities and reducing exposure</a:t>
            </a:r>
          </a:p>
          <a:p>
            <a:r>
              <a:rPr lang="en-US" sz="2000" dirty="0"/>
              <a:t>People, process, and technology combined to keep </a:t>
            </a:r>
            <a:r>
              <a:rPr lang="en-US" sz="2000" dirty="0" err="1"/>
              <a:t>organisations</a:t>
            </a:r>
            <a:r>
              <a:rPr lang="en-US" sz="2000" dirty="0"/>
              <a:t> secure</a:t>
            </a:r>
          </a:p>
          <a:p>
            <a:r>
              <a:rPr lang="en-US" sz="2000" dirty="0"/>
              <a:t>Ensuring business continuity so services keep running even during attacks</a:t>
            </a:r>
          </a:p>
        </p:txBody>
      </p:sp>
    </p:spTree>
    <p:extLst>
      <p:ext uri="{BB962C8B-B14F-4D97-AF65-F5344CB8AC3E}">
        <p14:creationId xmlns:p14="http://schemas.microsoft.com/office/powerpoint/2010/main" val="85003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2FFE6-8F00-EFE1-F200-1FE3D05BF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99D32-ED9C-6842-53ED-A20C82B5E3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Antivirus</a:t>
            </a:r>
          </a:p>
        </p:txBody>
      </p:sp>
    </p:spTree>
    <p:extLst>
      <p:ext uri="{BB962C8B-B14F-4D97-AF65-F5344CB8AC3E}">
        <p14:creationId xmlns:p14="http://schemas.microsoft.com/office/powerpoint/2010/main" val="326764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9234C-A9CA-C727-705F-68A830D7E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83E39-BB22-235F-F0FA-58AF64FF6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Something is better than nothing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E0880-FB4B-EB66-1692-C9ACD9A41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8559"/>
            <a:ext cx="5955495" cy="320565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Lot’s of choice’s available</a:t>
            </a:r>
          </a:p>
          <a:p>
            <a:r>
              <a:rPr lang="en-GB" dirty="0"/>
              <a:t>All promise the world</a:t>
            </a:r>
          </a:p>
          <a:p>
            <a:r>
              <a:rPr lang="en-GB" dirty="0"/>
              <a:t>Free versions vs paid versions</a:t>
            </a:r>
          </a:p>
          <a:p>
            <a:endParaRPr lang="en-GB" dirty="0"/>
          </a:p>
          <a:p>
            <a:r>
              <a:rPr lang="en-GB" dirty="0"/>
              <a:t>Personal recommendations Bit Defender, Malware Bytes, </a:t>
            </a:r>
            <a:r>
              <a:rPr lang="en-GB" dirty="0" err="1"/>
              <a:t>ClamAV</a:t>
            </a:r>
            <a:r>
              <a:rPr lang="en-GB" dirty="0"/>
              <a:t> for Linux</a:t>
            </a:r>
          </a:p>
        </p:txBody>
      </p:sp>
    </p:spTree>
    <p:extLst>
      <p:ext uri="{BB962C8B-B14F-4D97-AF65-F5344CB8AC3E}">
        <p14:creationId xmlns:p14="http://schemas.microsoft.com/office/powerpoint/2010/main" val="3398981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AEC88-46B6-79C5-DBF1-637BB1A72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607C4-5789-3D2D-6C8B-95AC1BC087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We’re nearly at the end, I promise ;-)</a:t>
            </a:r>
          </a:p>
        </p:txBody>
      </p:sp>
    </p:spTree>
    <p:extLst>
      <p:ext uri="{BB962C8B-B14F-4D97-AF65-F5344CB8AC3E}">
        <p14:creationId xmlns:p14="http://schemas.microsoft.com/office/powerpoint/2010/main" val="537280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37346-DBAE-2DA0-C0E9-035FE31BB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AF103-233E-9491-8CB3-5F064F06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Cybersecurity Myths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5B56D-B3FE-2875-DA4F-CE00FACD8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8559"/>
            <a:ext cx="5955495" cy="3205651"/>
          </a:xfrm>
        </p:spPr>
        <p:txBody>
          <a:bodyPr>
            <a:normAutofit/>
          </a:bodyPr>
          <a:lstStyle/>
          <a:p>
            <a:r>
              <a:rPr lang="en-US" dirty="0"/>
              <a:t>“I'm too small to be a target” - False</a:t>
            </a:r>
          </a:p>
          <a:p>
            <a:r>
              <a:rPr lang="en-US" dirty="0"/>
              <a:t>“Antivirus is enough” - False</a:t>
            </a:r>
          </a:p>
          <a:p>
            <a:r>
              <a:rPr lang="en-US" dirty="0"/>
              <a:t>“Strong passwords alone keep me safe” - False</a:t>
            </a:r>
          </a:p>
          <a:p>
            <a:r>
              <a:rPr lang="en-US" dirty="0"/>
              <a:t>“I use X operating system, I’m safe” - False</a:t>
            </a:r>
          </a:p>
        </p:txBody>
      </p:sp>
    </p:spTree>
    <p:extLst>
      <p:ext uri="{BB962C8B-B14F-4D97-AF65-F5344CB8AC3E}">
        <p14:creationId xmlns:p14="http://schemas.microsoft.com/office/powerpoint/2010/main" val="342957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3D9A9-FE3F-A1AA-63A2-97C75D7A8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634F3-585D-9D51-CCC7-E85C434F0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Data Protection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CAAAF-CEF0-EF21-9894-8CA6484D3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8559"/>
            <a:ext cx="5955495" cy="3205651"/>
          </a:xfrm>
        </p:spPr>
        <p:txBody>
          <a:bodyPr>
            <a:normAutofit/>
          </a:bodyPr>
          <a:lstStyle/>
          <a:p>
            <a:r>
              <a:rPr lang="en-GB" dirty="0"/>
              <a:t>3-2-1 backups</a:t>
            </a:r>
          </a:p>
          <a:p>
            <a:r>
              <a:rPr lang="en-GB" dirty="0"/>
              <a:t>Enable 2FA</a:t>
            </a:r>
          </a:p>
          <a:p>
            <a:r>
              <a:rPr lang="en-GB" dirty="0"/>
              <a:t>Keep devices updated</a:t>
            </a:r>
          </a:p>
          <a:p>
            <a:r>
              <a:rPr lang="en-GB" dirty="0"/>
              <a:t>Avoid public </a:t>
            </a:r>
            <a:r>
              <a:rPr lang="en-GB" dirty="0" err="1"/>
              <a:t>WiFi</a:t>
            </a:r>
            <a:endParaRPr lang="en-GB" dirty="0"/>
          </a:p>
          <a:p>
            <a:r>
              <a:rPr lang="en-GB" dirty="0"/>
              <a:t>Review app permissions</a:t>
            </a:r>
          </a:p>
          <a:p>
            <a:r>
              <a:rPr lang="en-GB" dirty="0"/>
              <a:t>Limit social media exposure</a:t>
            </a:r>
          </a:p>
        </p:txBody>
      </p:sp>
    </p:spTree>
    <p:extLst>
      <p:ext uri="{BB962C8B-B14F-4D97-AF65-F5344CB8AC3E}">
        <p14:creationId xmlns:p14="http://schemas.microsoft.com/office/powerpoint/2010/main" val="1435778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91CA4-FBE1-39A6-808D-B49218BA4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9DF5C-86FF-CFB0-5AE6-34BAAB7A4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 Flags to Spot Attacks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0B49B-67AC-BFD1-8B69-880E03498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8559"/>
            <a:ext cx="5955495" cy="335835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Urgent emails</a:t>
            </a:r>
          </a:p>
          <a:p>
            <a:r>
              <a:rPr lang="en-US" dirty="0"/>
              <a:t>Unexpected attachments</a:t>
            </a:r>
          </a:p>
          <a:p>
            <a:r>
              <a:rPr lang="en-US" dirty="0"/>
              <a:t>Strange sender address</a:t>
            </a:r>
          </a:p>
          <a:p>
            <a:r>
              <a:rPr lang="en-US" dirty="0"/>
              <a:t>Payment detail changes</a:t>
            </a:r>
          </a:p>
          <a:p>
            <a:r>
              <a:rPr lang="en-US" dirty="0"/>
              <a:t>Vague phone calls asking for information or from your Bank, Microsoft or PayPal</a:t>
            </a:r>
          </a:p>
          <a:p>
            <a:r>
              <a:rPr lang="en-US" dirty="0"/>
              <a:t>URL’s that do not match the intended website</a:t>
            </a:r>
          </a:p>
        </p:txBody>
      </p:sp>
    </p:spTree>
    <p:extLst>
      <p:ext uri="{BB962C8B-B14F-4D97-AF65-F5344CB8AC3E}">
        <p14:creationId xmlns:p14="http://schemas.microsoft.com/office/powerpoint/2010/main" val="1990096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725E3-B423-E15F-8A43-0D949972B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A15A4-E73B-3783-5CE2-B425D2A78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If You're a Victim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093DA-9AF8-14D5-8B3B-733F142B5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8559"/>
            <a:ext cx="5955495" cy="320565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Don’t Panic</a:t>
            </a:r>
          </a:p>
          <a:p>
            <a:r>
              <a:rPr lang="en-US" dirty="0"/>
              <a:t>Disconnect \ turn off the device</a:t>
            </a:r>
          </a:p>
          <a:p>
            <a:r>
              <a:rPr lang="en-US" dirty="0"/>
              <a:t>Change passwords</a:t>
            </a:r>
          </a:p>
          <a:p>
            <a:r>
              <a:rPr lang="en-US" dirty="0"/>
              <a:t>Contact bank if needed</a:t>
            </a:r>
          </a:p>
          <a:p>
            <a:r>
              <a:rPr lang="en-US" dirty="0"/>
              <a:t>Report to </a:t>
            </a:r>
            <a:r>
              <a:rPr lang="en-US" dirty="0">
                <a:hlinkClick r:id="rId2"/>
              </a:rPr>
              <a:t>https://www.reportfraud.police.uk/</a:t>
            </a:r>
            <a:endParaRPr lang="en-US" dirty="0"/>
          </a:p>
          <a:p>
            <a:r>
              <a:rPr lang="en-US" dirty="0"/>
              <a:t>or </a:t>
            </a:r>
            <a:r>
              <a:rPr lang="en-US" dirty="0">
                <a:hlinkClick r:id="rId3"/>
              </a:rPr>
              <a:t>https://www.ncsc.gov.uk/</a:t>
            </a:r>
            <a:r>
              <a:rPr lang="en-US" dirty="0"/>
              <a:t>   </a:t>
            </a:r>
          </a:p>
          <a:p>
            <a:r>
              <a:rPr lang="en-US" dirty="0"/>
              <a:t>Restore backups</a:t>
            </a:r>
          </a:p>
          <a:p>
            <a:r>
              <a:rPr lang="en-US" dirty="0"/>
              <a:t>Seek trusted help if required</a:t>
            </a:r>
          </a:p>
        </p:txBody>
      </p:sp>
    </p:spTree>
    <p:extLst>
      <p:ext uri="{BB962C8B-B14F-4D97-AF65-F5344CB8AC3E}">
        <p14:creationId xmlns:p14="http://schemas.microsoft.com/office/powerpoint/2010/main" val="1044095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DC146-386F-63C9-9154-166DC72E5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C8FA5-2377-3CA9-E073-3C12296F4D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38813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E5176-ECA4-725E-ECB7-AA973A132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667FE1-8886-0AE6-FB37-ACE3EF159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CIA Triad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BD0020-8023-69FB-34B8-92BB36261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 fontScale="85000" lnSpcReduction="10000"/>
          </a:bodyPr>
          <a:lstStyle/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Confidentiality – Making sure information is only accessible to authorized people (e.g. passwords, encryption, access controls)</a:t>
            </a:r>
          </a:p>
          <a:p>
            <a:r>
              <a:rPr lang="en-US" sz="1800" dirty="0"/>
              <a:t>Integrity – Ensuring data is accurate and hasn’t been altered or tampered with </a:t>
            </a:r>
          </a:p>
          <a:p>
            <a:r>
              <a:rPr lang="en-US" sz="1800" dirty="0"/>
              <a:t>Availability – Ensuring systems and data are accessible when needed (e.g. backups, redundancy, protection against outages or ransomware)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75FCE5-1E0E-F5DF-D25C-88B950C5A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835" y="1001634"/>
            <a:ext cx="2371907" cy="206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65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74F47-D849-47B7-6C08-543502655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6BE408-0311-6F75-B5E9-CFA76393A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I’m OK, this is only for businesses!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72AEDF-D795-944F-CCA4-002C134FA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 fontScale="85000" lnSpcReduction="10000"/>
          </a:bodyPr>
          <a:lstStyle/>
          <a:p>
            <a:r>
              <a:rPr lang="en-US" sz="2000" dirty="0"/>
              <a:t>Everyone is a target, not just large companies or governments</a:t>
            </a:r>
          </a:p>
          <a:p>
            <a:r>
              <a:rPr lang="en-US" sz="2000" dirty="0"/>
              <a:t>Personal data is valuable (emails, bank details, identities can be sold or misused)</a:t>
            </a:r>
          </a:p>
          <a:p>
            <a:r>
              <a:rPr lang="en-US" sz="2000" dirty="0"/>
              <a:t>Financial fraud risk from phishing, scams, and stolen credentials</a:t>
            </a:r>
          </a:p>
          <a:p>
            <a:r>
              <a:rPr lang="en-US" sz="2000" dirty="0"/>
              <a:t>Identity theft can lead to accounts being opened or services used in your name</a:t>
            </a:r>
          </a:p>
          <a:p>
            <a:r>
              <a:rPr lang="en-US" sz="2000" dirty="0"/>
              <a:t>Social engineering attacks exploit human behavior, not just technology</a:t>
            </a:r>
          </a:p>
          <a:p>
            <a:r>
              <a:rPr lang="en-US" sz="2000" dirty="0"/>
              <a:t>Your digital footprint matters (social media, online accounts, stored data)</a:t>
            </a:r>
          </a:p>
          <a:p>
            <a:r>
              <a:rPr lang="en-US" sz="2000" dirty="0"/>
              <a:t>Good habits at home improve workplace security and vice versa</a:t>
            </a:r>
          </a:p>
        </p:txBody>
      </p:sp>
    </p:spTree>
    <p:extLst>
      <p:ext uri="{BB962C8B-B14F-4D97-AF65-F5344CB8AC3E}">
        <p14:creationId xmlns:p14="http://schemas.microsoft.com/office/powerpoint/2010/main" val="2608502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99E0-58B7-9CB6-D664-7B21C5327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3EFD6-1200-E6CC-2E3C-F200FEB8EE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Types of Attacks</a:t>
            </a:r>
          </a:p>
        </p:txBody>
      </p:sp>
    </p:spTree>
    <p:extLst>
      <p:ext uri="{BB962C8B-B14F-4D97-AF65-F5344CB8AC3E}">
        <p14:creationId xmlns:p14="http://schemas.microsoft.com/office/powerpoint/2010/main" val="25752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26516-FCB9-45B5-C181-D11C07D0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1B307F1-6FA8-CAB1-6E2A-7ED8528F6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Phishing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C7C912-B02F-722B-864E-55F379E6B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/>
          </a:bodyPr>
          <a:lstStyle/>
          <a:p>
            <a:r>
              <a:rPr lang="en-US" sz="2000" dirty="0"/>
              <a:t>Social engineering attack involving trickery</a:t>
            </a:r>
          </a:p>
          <a:p>
            <a:r>
              <a:rPr lang="en-US" sz="2000" dirty="0"/>
              <a:t>Designed to gain access to systems or steal data</a:t>
            </a:r>
          </a:p>
          <a:p>
            <a:r>
              <a:rPr lang="en-US" sz="2000" dirty="0"/>
              <a:t>Targeted phishing is “spear phishing”</a:t>
            </a:r>
          </a:p>
          <a:p>
            <a:r>
              <a:rPr lang="en-US" sz="2000" dirty="0"/>
              <a:t>Variants include “vishing” – attacks by telephone and “smishing” those using SMS or text</a:t>
            </a:r>
          </a:p>
        </p:txBody>
      </p:sp>
    </p:spTree>
    <p:extLst>
      <p:ext uri="{BB962C8B-B14F-4D97-AF65-F5344CB8AC3E}">
        <p14:creationId xmlns:p14="http://schemas.microsoft.com/office/powerpoint/2010/main" val="200994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7CFA9-0D8D-2481-B214-66193AB2E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86BB11-73C2-A32B-7980-B41CFA5C5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Phishing – an example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4E53B5-E0EC-95AB-0E5D-B202A3D60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8774" y="975994"/>
            <a:ext cx="4785686" cy="4167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11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8D0F4-321C-1ECB-0684-728362FE9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F5A320-1867-7FF6-1CD3-67985BF49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Ransomware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EF4307-9402-DA73-F18F-F7F1F3BDF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Gill Sans MT" panose="020B0502020104020203" pitchFamily="34" charset="0"/>
              </a:rPr>
              <a:t>Type of software with malicious intent and a threat to harm your data</a:t>
            </a:r>
          </a:p>
          <a:p>
            <a:r>
              <a:rPr lang="en-US" sz="2000" dirty="0">
                <a:latin typeface="Gill Sans MT" panose="020B0502020104020203" pitchFamily="34" charset="0"/>
              </a:rPr>
              <a:t>The author or distributor requires a ransom to undo the damage</a:t>
            </a:r>
          </a:p>
          <a:p>
            <a:r>
              <a:rPr lang="en-US" sz="2000" dirty="0">
                <a:latin typeface="Gill Sans MT" panose="020B0502020104020203" pitchFamily="34" charset="0"/>
              </a:rPr>
              <a:t>No guarantee the ransom payment will work</a:t>
            </a:r>
          </a:p>
          <a:p>
            <a:r>
              <a:rPr lang="en-US" sz="2000" dirty="0">
                <a:latin typeface="Gill Sans MT" panose="020B0502020104020203" pitchFamily="34" charset="0"/>
              </a:rPr>
              <a:t>Ransom often needs to be paid in cryptocurrency</a:t>
            </a:r>
          </a:p>
        </p:txBody>
      </p:sp>
    </p:spTree>
    <p:extLst>
      <p:ext uri="{BB962C8B-B14F-4D97-AF65-F5344CB8AC3E}">
        <p14:creationId xmlns:p14="http://schemas.microsoft.com/office/powerpoint/2010/main" val="3450051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698D0-3109-B4F9-73CC-8408F3E3F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676BDB-B8AC-D015-9FC9-5B83C0DDE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Imposter Scams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86E1071-870D-FD14-6071-7FEFF8B36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197405"/>
            <a:ext cx="5955495" cy="3511061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Gill Sans MT" panose="020B0502020104020203" pitchFamily="34" charset="0"/>
              </a:rPr>
              <a:t>Someone “official” calls or emails to report a crisis situation</a:t>
            </a:r>
          </a:p>
          <a:p>
            <a:r>
              <a:rPr lang="en-US" sz="2000" dirty="0">
                <a:latin typeface="Gill Sans MT" panose="020B0502020104020203" pitchFamily="34" charset="0"/>
              </a:rPr>
              <a:t>They represent the Tax Office, DVLA, a Bank, the Lottery or Technical </a:t>
            </a:r>
            <a:r>
              <a:rPr lang="en-US" sz="2000" dirty="0" err="1">
                <a:latin typeface="Gill Sans MT" panose="020B0502020104020203" pitchFamily="34" charset="0"/>
              </a:rPr>
              <a:t>Tupport</a:t>
            </a:r>
            <a:endParaRPr lang="en-US" sz="2000" dirty="0">
              <a:latin typeface="Gill Sans MT" panose="020B0502020104020203" pitchFamily="34" charset="0"/>
            </a:endParaRPr>
          </a:p>
          <a:p>
            <a:r>
              <a:rPr lang="en-US" sz="2000" dirty="0">
                <a:latin typeface="Gill Sans MT" panose="020B0502020104020203" pitchFamily="34" charset="0"/>
              </a:rPr>
              <a:t>There will be a sense of urgency and a dire penalty or loss if you don’t act</a:t>
            </a:r>
          </a:p>
        </p:txBody>
      </p:sp>
    </p:spTree>
    <p:extLst>
      <p:ext uri="{BB962C8B-B14F-4D97-AF65-F5344CB8AC3E}">
        <p14:creationId xmlns:p14="http://schemas.microsoft.com/office/powerpoint/2010/main" val="20229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922</Words>
  <Application>Microsoft Office PowerPoint</Application>
  <PresentationFormat>On-screen Show (16:9)</PresentationFormat>
  <Paragraphs>132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Gill Sans MT</vt:lpstr>
      <vt:lpstr>Office Theme</vt:lpstr>
      <vt:lpstr>Cybersecurity for Beginners</vt:lpstr>
      <vt:lpstr>What is Cybersecurity?</vt:lpstr>
      <vt:lpstr>The CIA Triad</vt:lpstr>
      <vt:lpstr>I’m OK, this is only for businesses!</vt:lpstr>
      <vt:lpstr>Types of Attacks</vt:lpstr>
      <vt:lpstr>Phishing</vt:lpstr>
      <vt:lpstr>Phishing – an example</vt:lpstr>
      <vt:lpstr>Ransomware</vt:lpstr>
      <vt:lpstr>Imposter Scams</vt:lpstr>
      <vt:lpstr>Environmental Threats</vt:lpstr>
      <vt:lpstr>What can you do to help protect yourself?</vt:lpstr>
      <vt:lpstr>What are you protecting? </vt:lpstr>
      <vt:lpstr>Simple Task</vt:lpstr>
      <vt:lpstr>Passwords</vt:lpstr>
      <vt:lpstr>What are passwords?</vt:lpstr>
      <vt:lpstr>How are Passwords Compromised?</vt:lpstr>
      <vt:lpstr>What is a safe password?</vt:lpstr>
      <vt:lpstr>Password Managers</vt:lpstr>
      <vt:lpstr>How Many Passwords?</vt:lpstr>
      <vt:lpstr>Antivirus</vt:lpstr>
      <vt:lpstr>Something is better than nothing</vt:lpstr>
      <vt:lpstr>We’re nearly at the end, I promise ;-)</vt:lpstr>
      <vt:lpstr>Cybersecurity Myths</vt:lpstr>
      <vt:lpstr>Data Protection Best Practices</vt:lpstr>
      <vt:lpstr>Red Flags to Spot Attacks</vt:lpstr>
      <vt:lpstr>If You're a Victim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2026-03-25T06:21:19Z</dcterms:created>
  <dcterms:modified xsi:type="dcterms:W3CDTF">2026-03-25T06:31:36Z</dcterms:modified>
</cp:coreProperties>
</file>