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6" r:id="rId5"/>
    <p:sldId id="267" r:id="rId6"/>
    <p:sldId id="282" r:id="rId7"/>
    <p:sldId id="280" r:id="rId8"/>
    <p:sldId id="274" r:id="rId9"/>
    <p:sldId id="283" r:id="rId10"/>
    <p:sldId id="284" r:id="rId11"/>
    <p:sldId id="275" r:id="rId12"/>
    <p:sldId id="259" r:id="rId13"/>
    <p:sldId id="286" r:id="rId14"/>
    <p:sldId id="300" r:id="rId15"/>
    <p:sldId id="273" r:id="rId16"/>
    <p:sldId id="287" r:id="rId17"/>
    <p:sldId id="301" r:id="rId18"/>
    <p:sldId id="272" r:id="rId19"/>
    <p:sldId id="263" r:id="rId20"/>
    <p:sldId id="288" r:id="rId21"/>
    <p:sldId id="262" r:id="rId22"/>
    <p:sldId id="261" r:id="rId23"/>
    <p:sldId id="289" r:id="rId24"/>
    <p:sldId id="268" r:id="rId25"/>
    <p:sldId id="264" r:id="rId26"/>
    <p:sldId id="270" r:id="rId27"/>
    <p:sldId id="258" r:id="rId28"/>
    <p:sldId id="290" r:id="rId29"/>
    <p:sldId id="291" r:id="rId30"/>
    <p:sldId id="292" r:id="rId31"/>
    <p:sldId id="293" r:id="rId32"/>
    <p:sldId id="294" r:id="rId33"/>
    <p:sldId id="295" r:id="rId34"/>
    <p:sldId id="303" r:id="rId35"/>
    <p:sldId id="296" r:id="rId36"/>
    <p:sldId id="302" r:id="rId37"/>
    <p:sldId id="285" r:id="rId38"/>
    <p:sldId id="297" r:id="rId39"/>
    <p:sldId id="298" r:id="rId40"/>
    <p:sldId id="299" r:id="rId41"/>
    <p:sldId id="25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443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76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92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13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5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44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3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41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5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83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8AA24-74B7-4DCA-9285-CFE1A8864307}" type="datetimeFigureOut">
              <a:rPr lang="en-GB" smtClean="0"/>
              <a:t>08/01/2023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EE96-112B-413F-B031-255258E1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28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fkits.com/" TargetMode="External"/><Relationship Id="rId2" Type="http://schemas.openxmlformats.org/officeDocument/2006/relationships/hyperlink" Target="https://www.mastra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bay.co.uk/str/m0mat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/>
          <a:lstStyle/>
          <a:p>
            <a:r>
              <a:rPr lang="en-GB" dirty="0" smtClean="0"/>
              <a:t>Putting up a 40m Dipole </a:t>
            </a:r>
            <a:r>
              <a:rPr lang="en-GB" dirty="0" smtClean="0"/>
              <a:t>–Practical Considerations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 smtClean="0"/>
              <a:t>G3TZO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3591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North end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038600" cy="227433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4038600" cy="2274332"/>
          </a:xfrm>
        </p:spPr>
      </p:pic>
    </p:spTree>
    <p:extLst>
      <p:ext uri="{BB962C8B-B14F-4D97-AF65-F5344CB8AC3E}">
        <p14:creationId xmlns:p14="http://schemas.microsoft.com/office/powerpoint/2010/main" val="35654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</a:p>
          <a:p>
            <a:r>
              <a:rPr lang="en-GB" dirty="0" smtClean="0"/>
              <a:t>How to fix the two ends</a:t>
            </a:r>
          </a:p>
          <a:p>
            <a:r>
              <a:rPr lang="en-GB" dirty="0" smtClean="0"/>
              <a:t>What wire to 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2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b="1" dirty="0" smtClean="0"/>
              <a:t/>
            </a:r>
            <a:br>
              <a:rPr lang="en-GB" sz="2700" b="1" dirty="0" smtClean="0"/>
            </a:br>
            <a:r>
              <a:rPr lang="en-GB" sz="2700" b="1" dirty="0" smtClean="0"/>
              <a:t>Dark Green Heavy </a:t>
            </a:r>
            <a:r>
              <a:rPr lang="en-GB" sz="2700" b="1" dirty="0"/>
              <a:t>Duty Antenna Wire </a:t>
            </a:r>
            <a:r>
              <a:rPr lang="en-GB" sz="2700" b="1" dirty="0" smtClean="0"/>
              <a:t/>
            </a:r>
            <a:br>
              <a:rPr lang="en-GB" sz="2700" b="1" dirty="0" smtClean="0"/>
            </a:br>
            <a:r>
              <a:rPr lang="en-GB" sz="2700" b="1" dirty="0" smtClean="0"/>
              <a:t>from SOTABEAMS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b="1" dirty="0" smtClean="0"/>
              <a:t>Specification</a:t>
            </a:r>
          </a:p>
          <a:p>
            <a:pPr marL="0" indent="0" algn="ctr">
              <a:buNone/>
            </a:pPr>
            <a:endParaRPr lang="en-GB" b="1" dirty="0"/>
          </a:p>
          <a:p>
            <a:r>
              <a:rPr lang="en-GB" sz="2900" dirty="0"/>
              <a:t>1,000 Watts RF rated (</a:t>
            </a:r>
            <a:r>
              <a:rPr lang="en-GB" sz="2900" dirty="0" smtClean="0"/>
              <a:t>50</a:t>
            </a:r>
            <a:r>
              <a:rPr lang="el-GR" sz="2900" dirty="0" smtClean="0"/>
              <a:t>Ω</a:t>
            </a:r>
            <a:r>
              <a:rPr lang="en-GB" sz="2900" dirty="0" smtClean="0"/>
              <a:t>)</a:t>
            </a:r>
            <a:endParaRPr lang="en-GB" sz="2900" dirty="0"/>
          </a:p>
          <a:p>
            <a:r>
              <a:rPr lang="en-GB" sz="2900" dirty="0"/>
              <a:t>conforms to Military Defence Standard 61-12 pt 6,</a:t>
            </a:r>
          </a:p>
          <a:p>
            <a:r>
              <a:rPr lang="en-GB" sz="2900" dirty="0"/>
              <a:t>tinned annealed copper conductor,</a:t>
            </a:r>
          </a:p>
          <a:p>
            <a:r>
              <a:rPr lang="en-GB" sz="2900" dirty="0"/>
              <a:t>1 mm² total conductor CSA (approx. 17AWG)</a:t>
            </a:r>
          </a:p>
          <a:p>
            <a:r>
              <a:rPr lang="en-GB" sz="2900" dirty="0"/>
              <a:t>32 strands x 0.2 mm copper conductor stranding,</a:t>
            </a:r>
          </a:p>
          <a:p>
            <a:r>
              <a:rPr lang="en-GB" sz="2900" dirty="0"/>
              <a:t>2.55 mm cable diameter,</a:t>
            </a:r>
          </a:p>
          <a:p>
            <a:r>
              <a:rPr lang="en-GB" sz="2900" dirty="0"/>
              <a:t>Voltage Rating: 1.5 kV </a:t>
            </a:r>
            <a:r>
              <a:rPr lang="en-GB" sz="2900" dirty="0" err="1"/>
              <a:t>rms</a:t>
            </a:r>
            <a:r>
              <a:rPr lang="en-GB" sz="2900" dirty="0"/>
              <a:t>,</a:t>
            </a:r>
          </a:p>
          <a:p>
            <a:r>
              <a:rPr lang="en-GB" sz="2900" dirty="0"/>
              <a:t>PVC insulation,</a:t>
            </a:r>
          </a:p>
          <a:p>
            <a:r>
              <a:rPr lang="en-GB" sz="2900" dirty="0"/>
              <a:t>Weight 750 g/50 m (approx. 15 g/metre),</a:t>
            </a:r>
          </a:p>
          <a:p>
            <a:r>
              <a:rPr lang="en-GB" sz="2900" dirty="0"/>
              <a:t>Insulation colour: Green,</a:t>
            </a:r>
          </a:p>
          <a:p>
            <a:r>
              <a:rPr lang="en-GB" sz="2900" dirty="0"/>
              <a:t>Current Rating: 10 A at 25 °C,  </a:t>
            </a:r>
          </a:p>
          <a:p>
            <a:r>
              <a:rPr lang="en-GB" sz="2900" dirty="0"/>
              <a:t>Resistance: less than 1 Ohm per 50 metres</a:t>
            </a:r>
          </a:p>
          <a:p>
            <a:r>
              <a:rPr lang="en-GB" sz="2900" dirty="0"/>
              <a:t>Velocity factor 0.97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</a:p>
          <a:p>
            <a:r>
              <a:rPr lang="en-GB" dirty="0" smtClean="0"/>
              <a:t>How to fix the two ends</a:t>
            </a:r>
          </a:p>
          <a:p>
            <a:r>
              <a:rPr lang="en-GB" dirty="0" smtClean="0"/>
              <a:t>What wire to use</a:t>
            </a:r>
          </a:p>
          <a:p>
            <a:r>
              <a:rPr lang="en-GB" dirty="0" smtClean="0"/>
              <a:t>How to fix it to the mast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5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6706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all" dirty="0" smtClean="0"/>
              <a:t/>
            </a:r>
            <a:br>
              <a:rPr lang="en-GB" b="1" cap="all" dirty="0" smtClean="0"/>
            </a:br>
            <a:r>
              <a:rPr lang="en-GB" b="1" cap="all" dirty="0" smtClean="0"/>
              <a:t>HEAVY </a:t>
            </a:r>
            <a:r>
              <a:rPr lang="en-GB" b="1" cap="all" dirty="0"/>
              <a:t>DUTY PULLEY</a:t>
            </a:r>
            <a:br>
              <a:rPr lang="en-GB" b="1" cap="all" dirty="0"/>
            </a:b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13" name="TextBox 12"/>
          <p:cNvSpPr txBox="1"/>
          <p:nvPr/>
        </p:nvSpPr>
        <p:spPr>
          <a:xfrm>
            <a:off x="2483768" y="551723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Used with </a:t>
            </a:r>
            <a:r>
              <a:rPr lang="en-GB" b="1" dirty="0">
                <a:solidFill>
                  <a:srgbClr val="FF0000"/>
                </a:solidFill>
              </a:rPr>
              <a:t>8mm Round Polypropylene Rope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</a:p>
          <a:p>
            <a:r>
              <a:rPr lang="en-GB" dirty="0" smtClean="0"/>
              <a:t>How to fix the two ends</a:t>
            </a:r>
          </a:p>
          <a:p>
            <a:r>
              <a:rPr lang="en-GB" dirty="0" smtClean="0"/>
              <a:t>What wire to use</a:t>
            </a:r>
          </a:p>
          <a:p>
            <a:r>
              <a:rPr lang="en-GB" dirty="0" smtClean="0"/>
              <a:t>How to fix it to the mast</a:t>
            </a:r>
          </a:p>
          <a:p>
            <a:r>
              <a:rPr lang="en-GB" dirty="0" smtClean="0"/>
              <a:t>How to terminate the antenna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0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Centre Termination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Homebrew (3D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Simple feed point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Balun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522" y="2708920"/>
            <a:ext cx="2660104" cy="266010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919464"/>
            <a:ext cx="34671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68823"/>
            <a:ext cx="2088232" cy="15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MFJ-918 Balun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339181"/>
            <a:ext cx="2781300" cy="3048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Designed </a:t>
            </a:r>
            <a:r>
              <a:rPr lang="en-GB" dirty="0"/>
              <a:t>to replace the </a:t>
            </a:r>
            <a:r>
              <a:rPr lang="en-GB" dirty="0" smtClean="0"/>
              <a:t>centre insulator</a:t>
            </a:r>
          </a:p>
          <a:p>
            <a:r>
              <a:rPr lang="en-GB" dirty="0" smtClean="0"/>
              <a:t>Constructed of </a:t>
            </a:r>
            <a:r>
              <a:rPr lang="en-GB" dirty="0"/>
              <a:t>50 ferrite core beads placed on a 13-inch length of RG-303 </a:t>
            </a:r>
            <a:r>
              <a:rPr lang="en-GB" dirty="0" smtClean="0"/>
              <a:t>coax</a:t>
            </a:r>
          </a:p>
          <a:p>
            <a:r>
              <a:rPr lang="en-GB" dirty="0" smtClean="0"/>
              <a:t>Direct </a:t>
            </a:r>
            <a:r>
              <a:rPr lang="en-GB" dirty="0"/>
              <a:t>electrical connections to the antenna with #14 copper </a:t>
            </a:r>
            <a:r>
              <a:rPr lang="en-GB" dirty="0" smtClean="0"/>
              <a:t>wire</a:t>
            </a:r>
          </a:p>
          <a:p>
            <a:r>
              <a:rPr lang="en-GB" dirty="0" smtClean="0"/>
              <a:t>Top support to halyard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50</a:t>
            </a:r>
            <a:r>
              <a:rPr lang="el-GR" dirty="0" smtClean="0"/>
              <a:t>Ω</a:t>
            </a:r>
            <a:r>
              <a:rPr lang="en-GB" dirty="0" smtClean="0"/>
              <a:t> Feeder via 1:1 Balun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8362124" cy="4709120"/>
          </a:xfrm>
        </p:spPr>
      </p:pic>
    </p:spTree>
    <p:extLst>
      <p:ext uri="{BB962C8B-B14F-4D97-AF65-F5344CB8AC3E}">
        <p14:creationId xmlns:p14="http://schemas.microsoft.com/office/powerpoint/2010/main" val="12015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Current Antennas – Butternut HF6V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80,40,30,20,15 &amp; 10m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Height  26 ft.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Rated 1.5KW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Uses a 75</a:t>
            </a:r>
            <a:r>
              <a:rPr lang="el-GR" dirty="0" smtClean="0"/>
              <a:t>Ω</a:t>
            </a:r>
            <a:r>
              <a:rPr lang="en-GB" dirty="0" smtClean="0"/>
              <a:t> matching line to 50</a:t>
            </a:r>
            <a:r>
              <a:rPr lang="el-GR" dirty="0" smtClean="0"/>
              <a:t>Ω</a:t>
            </a:r>
            <a:r>
              <a:rPr lang="en-GB" dirty="0" smtClean="0"/>
              <a:t> coax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10" y="1600200"/>
            <a:ext cx="2243180" cy="4525963"/>
          </a:xfrm>
        </p:spPr>
      </p:pic>
    </p:spTree>
    <p:extLst>
      <p:ext uri="{BB962C8B-B14F-4D97-AF65-F5344CB8AC3E}">
        <p14:creationId xmlns:p14="http://schemas.microsoft.com/office/powerpoint/2010/main" val="9395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</a:p>
          <a:p>
            <a:r>
              <a:rPr lang="en-GB" dirty="0" smtClean="0"/>
              <a:t>How to fix the two ends</a:t>
            </a:r>
          </a:p>
          <a:p>
            <a:r>
              <a:rPr lang="en-GB" dirty="0" smtClean="0"/>
              <a:t>What wire to use</a:t>
            </a:r>
          </a:p>
          <a:p>
            <a:r>
              <a:rPr lang="en-GB" dirty="0" smtClean="0"/>
              <a:t>How to fix it to the mast</a:t>
            </a:r>
          </a:p>
          <a:p>
            <a:r>
              <a:rPr lang="en-GB" dirty="0" smtClean="0"/>
              <a:t>How to terminate the antenna</a:t>
            </a:r>
          </a:p>
          <a:p>
            <a:r>
              <a:rPr lang="en-GB" dirty="0" smtClean="0"/>
              <a:t>Routing into the shack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9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RG213 Cable Routing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27041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RG213 Cable Routing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19460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</a:p>
          <a:p>
            <a:r>
              <a:rPr lang="en-GB" dirty="0" smtClean="0"/>
              <a:t>How to fix the two ends</a:t>
            </a:r>
          </a:p>
          <a:p>
            <a:r>
              <a:rPr lang="en-GB" dirty="0" smtClean="0"/>
              <a:t>What wire to use</a:t>
            </a:r>
          </a:p>
          <a:p>
            <a:r>
              <a:rPr lang="en-GB" dirty="0" smtClean="0"/>
              <a:t>How to fix it to the mast</a:t>
            </a:r>
          </a:p>
          <a:p>
            <a:r>
              <a:rPr lang="en-GB" dirty="0" smtClean="0"/>
              <a:t>How to terminate the antenna</a:t>
            </a:r>
          </a:p>
          <a:p>
            <a:r>
              <a:rPr lang="en-GB" dirty="0" smtClean="0"/>
              <a:t>Routing into the shack</a:t>
            </a:r>
          </a:p>
          <a:p>
            <a:r>
              <a:rPr lang="en-GB" dirty="0" smtClean="0"/>
              <a:t>Switching considerations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Ameritron RCS4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4658739" cy="5101809"/>
          </a:xfrm>
        </p:spPr>
      </p:pic>
    </p:spTree>
    <p:extLst>
      <p:ext uri="{BB962C8B-B14F-4D97-AF65-F5344CB8AC3E}">
        <p14:creationId xmlns:p14="http://schemas.microsoft.com/office/powerpoint/2010/main" val="6292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Switching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6" y="1600200"/>
            <a:ext cx="8234257" cy="4637112"/>
          </a:xfrm>
        </p:spPr>
      </p:pic>
    </p:spTree>
    <p:extLst>
      <p:ext uri="{BB962C8B-B14F-4D97-AF65-F5344CB8AC3E}">
        <p14:creationId xmlns:p14="http://schemas.microsoft.com/office/powerpoint/2010/main" val="15333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Dust Covers Fitted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3428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Cutting to length (everythingrf.com)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8603"/>
            <a:ext cx="5040560" cy="5115867"/>
          </a:xfrm>
        </p:spPr>
      </p:pic>
    </p:spTree>
    <p:extLst>
      <p:ext uri="{BB962C8B-B14F-4D97-AF65-F5344CB8AC3E}">
        <p14:creationId xmlns:p14="http://schemas.microsoft.com/office/powerpoint/2010/main" val="36884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9552" y="2420888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Testing using </a:t>
            </a:r>
            <a:r>
              <a:rPr lang="en-GB" sz="5400" dirty="0" smtClean="0">
                <a:solidFill>
                  <a:schemeClr val="tx1"/>
                </a:solidFill>
              </a:rPr>
              <a:t>the Nano </a:t>
            </a:r>
            <a:r>
              <a:rPr lang="en-GB" sz="5400" dirty="0" err="1">
                <a:solidFill>
                  <a:schemeClr val="tx1"/>
                </a:solidFill>
              </a:rPr>
              <a:t>Vna</a:t>
            </a:r>
            <a:endParaRPr lang="en-GB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" y="0"/>
            <a:ext cx="906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TET EMTRON TE33M HF Beam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984775" cy="5078697"/>
          </a:xfrm>
        </p:spPr>
      </p:pic>
    </p:spTree>
    <p:extLst>
      <p:ext uri="{BB962C8B-B14F-4D97-AF65-F5344CB8AC3E}">
        <p14:creationId xmlns:p14="http://schemas.microsoft.com/office/powerpoint/2010/main" val="11029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" y="0"/>
            <a:ext cx="906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" y="0"/>
            <a:ext cx="906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" y="0"/>
            <a:ext cx="9065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" y="0"/>
            <a:ext cx="90651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2348880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SUCCESS !!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7063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MMAN-GAL Plot 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40" y="1600200"/>
            <a:ext cx="6636920" cy="4525963"/>
          </a:xfrm>
        </p:spPr>
      </p:pic>
    </p:spTree>
    <p:extLst>
      <p:ext uri="{BB962C8B-B14F-4D97-AF65-F5344CB8AC3E}">
        <p14:creationId xmlns:p14="http://schemas.microsoft.com/office/powerpoint/2010/main" val="3737449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1206_14335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980728"/>
            <a:ext cx="8512947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Planned spring enhancements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3829712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Planned spring enhancements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491581"/>
            <a:ext cx="3225800" cy="27432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958181"/>
            <a:ext cx="3810000" cy="3810000"/>
          </a:xfrm>
        </p:spPr>
      </p:pic>
      <p:sp>
        <p:nvSpPr>
          <p:cNvPr id="3" name="TextBox 2"/>
          <p:cNvSpPr txBox="1"/>
          <p:nvPr/>
        </p:nvSpPr>
        <p:spPr>
          <a:xfrm>
            <a:off x="2051720" y="567848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For clamping wire firmly at each insulator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585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Planned spring enhancements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40386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Tidy up pulley rope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2304256" cy="2304256"/>
          </a:xfrm>
        </p:spPr>
      </p:pic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602" y="1600200"/>
            <a:ext cx="1557796" cy="452596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05064"/>
            <a:ext cx="2398158" cy="20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TET EMTRON </a:t>
            </a:r>
            <a:r>
              <a:rPr lang="en-GB" dirty="0" smtClean="0"/>
              <a:t>TE33M </a:t>
            </a:r>
            <a:r>
              <a:rPr lang="en-GB" dirty="0"/>
              <a:t>HF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20m 15m &amp; 10m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Max Element 5.5m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Boom 4.0m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6/6/7 </a:t>
            </a:r>
            <a:r>
              <a:rPr lang="en-GB" dirty="0" err="1" smtClean="0"/>
              <a:t>dBi</a:t>
            </a: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F/B Ratio 20,15 &amp; 14dB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Impedance 50</a:t>
            </a:r>
            <a:r>
              <a:rPr lang="el-GR" dirty="0" smtClean="0"/>
              <a:t>Ω</a:t>
            </a: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Turning radius 3.74m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Specialist suppliers of antenna bits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600" dirty="0" err="1" smtClean="0"/>
              <a:t>Mastrant</a:t>
            </a:r>
            <a:r>
              <a:rPr lang="en-GB" sz="3600" dirty="0"/>
              <a:t>  </a:t>
            </a:r>
            <a:r>
              <a:rPr lang="en-GB" sz="3600" dirty="0" smtClean="0"/>
              <a:t>(Czech Republic)</a:t>
            </a:r>
          </a:p>
          <a:p>
            <a:pPr marL="0" indent="0">
              <a:buNone/>
            </a:pPr>
            <a:r>
              <a:rPr lang="en-GB" sz="3600" dirty="0" smtClean="0">
                <a:hlinkClick r:id="rId2"/>
              </a:rPr>
              <a:t>https</a:t>
            </a:r>
            <a:r>
              <a:rPr lang="en-GB" sz="3600" dirty="0">
                <a:hlinkClick r:id="rId2"/>
              </a:rPr>
              <a:t>://www.mastrant.com</a:t>
            </a:r>
            <a:r>
              <a:rPr lang="en-GB" sz="3600" dirty="0" smtClean="0">
                <a:hlinkClick r:id="rId2"/>
              </a:rPr>
              <a:t>/</a:t>
            </a:r>
            <a:endParaRPr lang="en-GB" sz="3600" dirty="0" smtClean="0"/>
          </a:p>
          <a:p>
            <a:r>
              <a:rPr lang="en-GB" sz="3600" dirty="0"/>
              <a:t>HF Kits </a:t>
            </a:r>
            <a:r>
              <a:rPr lang="en-GB" sz="3600" dirty="0" smtClean="0"/>
              <a:t>(</a:t>
            </a:r>
            <a:r>
              <a:rPr lang="en-GB" sz="3600" dirty="0" err="1" smtClean="0"/>
              <a:t>Nederlands</a:t>
            </a:r>
            <a:r>
              <a:rPr lang="en-GB" sz="3600" dirty="0" smtClean="0"/>
              <a:t>)</a:t>
            </a:r>
          </a:p>
          <a:p>
            <a:pPr marL="0" indent="0">
              <a:buNone/>
            </a:pPr>
            <a:r>
              <a:rPr lang="en-GB" sz="3600" dirty="0" smtClean="0">
                <a:hlinkClick r:id="rId3"/>
              </a:rPr>
              <a:t>https</a:t>
            </a:r>
            <a:r>
              <a:rPr lang="en-GB" sz="3600" dirty="0">
                <a:hlinkClick r:id="rId3"/>
              </a:rPr>
              <a:t>://www.hfkits.com</a:t>
            </a:r>
            <a:r>
              <a:rPr lang="en-GB" sz="3600" dirty="0" smtClean="0">
                <a:hlinkClick r:id="rId3"/>
              </a:rPr>
              <a:t>/</a:t>
            </a:r>
            <a:r>
              <a:rPr lang="en-GB" sz="3600" dirty="0" smtClean="0"/>
              <a:t> </a:t>
            </a:r>
          </a:p>
          <a:p>
            <a:r>
              <a:rPr lang="en-GB" sz="3600" dirty="0" smtClean="0"/>
              <a:t>M0MAT RF Devices (UK)</a:t>
            </a:r>
          </a:p>
          <a:p>
            <a:pPr marL="0" indent="0">
              <a:buNone/>
            </a:pPr>
            <a:r>
              <a:rPr lang="en-GB" sz="3600" dirty="0" smtClean="0">
                <a:hlinkClick r:id="rId4"/>
              </a:rPr>
              <a:t>https</a:t>
            </a:r>
            <a:r>
              <a:rPr lang="en-GB" sz="3600" dirty="0">
                <a:hlinkClick r:id="rId4"/>
              </a:rPr>
              <a:t>://</a:t>
            </a:r>
            <a:r>
              <a:rPr lang="en-GB" sz="3600" dirty="0" smtClean="0">
                <a:hlinkClick r:id="rId4"/>
              </a:rPr>
              <a:t>www.ebay.co.uk/str/m0mat</a:t>
            </a:r>
            <a:endParaRPr lang="en-GB" sz="3600" dirty="0" smtClean="0"/>
          </a:p>
          <a:p>
            <a:r>
              <a:rPr lang="en-GB" dirty="0" smtClean="0"/>
              <a:t>Plus the usual Amateur dealers such as Moonraker etc.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3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Material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2060848"/>
            <a:ext cx="6912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Antennas – General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RSGB &amp; ARRL Handbooks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RSGB Book Shop – HF Antennas For Everyone Giles Read G1MFG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Internet – Best for antenna such as the ZS6BKW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YouTube – Mostly helpful sometimes confusing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Classics – HF Antennas for all locations Les Moxon G6XN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The list goes 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5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Anticipated advantages of a 40m Dipole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Lower noise floor on 40m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Higher angle radiation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Better daytime UK coverage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Single band antenna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2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91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7" y="1600200"/>
            <a:ext cx="8036886" cy="4525963"/>
          </a:xfrm>
        </p:spPr>
      </p:pic>
    </p:spTree>
    <p:extLst>
      <p:ext uri="{BB962C8B-B14F-4D97-AF65-F5344CB8AC3E}">
        <p14:creationId xmlns:p14="http://schemas.microsoft.com/office/powerpoint/2010/main" val="14290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Practical Considerations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Where to put it</a:t>
            </a:r>
          </a:p>
          <a:p>
            <a:r>
              <a:rPr lang="en-GB" dirty="0" smtClean="0"/>
              <a:t>How to fix the two ends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5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South end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6015"/>
            <a:ext cx="4038600" cy="227433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6015"/>
            <a:ext cx="4038600" cy="2274332"/>
          </a:xfrm>
        </p:spPr>
      </p:pic>
    </p:spTree>
    <p:extLst>
      <p:ext uri="{BB962C8B-B14F-4D97-AF65-F5344CB8AC3E}">
        <p14:creationId xmlns:p14="http://schemas.microsoft.com/office/powerpoint/2010/main" val="6974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488</Words>
  <Application>Microsoft Office PowerPoint</Application>
  <PresentationFormat>On-screen Show (4:3)</PresentationFormat>
  <Paragraphs>134</Paragraphs>
  <Slides>41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Putting up a 40m Dipole –Practical Considerations</vt:lpstr>
      <vt:lpstr>Current Antennas – Butternut HF6V</vt:lpstr>
      <vt:lpstr>TET EMTRON TE33M HF Beam</vt:lpstr>
      <vt:lpstr>TET EMTRON TE33M HF Beam</vt:lpstr>
      <vt:lpstr>Anticipated advantages of a 40m Dipole</vt:lpstr>
      <vt:lpstr>Practical Considerations</vt:lpstr>
      <vt:lpstr>Location</vt:lpstr>
      <vt:lpstr>Practical Considerations</vt:lpstr>
      <vt:lpstr>South end</vt:lpstr>
      <vt:lpstr>North end</vt:lpstr>
      <vt:lpstr>Practical Considerations</vt:lpstr>
      <vt:lpstr> Dark Green Heavy Duty Antenna Wire  from SOTABEAMS </vt:lpstr>
      <vt:lpstr>Practical Considerations</vt:lpstr>
      <vt:lpstr>PowerPoint Presentation</vt:lpstr>
      <vt:lpstr> HEAVY DUTY PULLEY </vt:lpstr>
      <vt:lpstr>Practical Considerations</vt:lpstr>
      <vt:lpstr>Centre Termination</vt:lpstr>
      <vt:lpstr>MFJ-918 Balun</vt:lpstr>
      <vt:lpstr>50Ω Feeder via 1:1 Balun</vt:lpstr>
      <vt:lpstr>Practical Considerations</vt:lpstr>
      <vt:lpstr>RG213 Cable Routing</vt:lpstr>
      <vt:lpstr>RG213 Cable Routing</vt:lpstr>
      <vt:lpstr>Practical Considerations</vt:lpstr>
      <vt:lpstr>Ameritron RCS4</vt:lpstr>
      <vt:lpstr>Switching</vt:lpstr>
      <vt:lpstr>Dust Covers Fitted</vt:lpstr>
      <vt:lpstr>Cutting to length (everythingrf.com)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MMAN-GAL Plot </vt:lpstr>
      <vt:lpstr>PowerPoint Presentation</vt:lpstr>
      <vt:lpstr>Planned spring enhancements</vt:lpstr>
      <vt:lpstr>Planned spring enhancements</vt:lpstr>
      <vt:lpstr>Planned spring enhancements</vt:lpstr>
      <vt:lpstr>Tidy up pulley rope</vt:lpstr>
      <vt:lpstr>Specialist suppliers of antenna bits</vt:lpstr>
      <vt:lpstr>Reference Material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2022-11-22T14:29:11Z</dcterms:created>
  <dcterms:modified xsi:type="dcterms:W3CDTF">2023-01-08T15:04:07Z</dcterms:modified>
</cp:coreProperties>
</file>