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1" r:id="rId3"/>
    <p:sldId id="270" r:id="rId4"/>
    <p:sldId id="259" r:id="rId5"/>
    <p:sldId id="257" r:id="rId6"/>
    <p:sldId id="260" r:id="rId7"/>
    <p:sldId id="272" r:id="rId8"/>
    <p:sldId id="277" r:id="rId9"/>
    <p:sldId id="262" r:id="rId10"/>
    <p:sldId id="261" r:id="rId11"/>
    <p:sldId id="273" r:id="rId12"/>
    <p:sldId id="263" r:id="rId13"/>
    <p:sldId id="274" r:id="rId14"/>
    <p:sldId id="275" r:id="rId15"/>
    <p:sldId id="276" r:id="rId16"/>
    <p:sldId id="264" r:id="rId17"/>
    <p:sldId id="266" r:id="rId18"/>
    <p:sldId id="265" r:id="rId19"/>
    <p:sldId id="268"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3EC69F-DA96-824B-BB57-A1B40D7B86F5}">
          <p14:sldIdLst>
            <p14:sldId id="256"/>
            <p14:sldId id="271"/>
            <p14:sldId id="270"/>
            <p14:sldId id="259"/>
            <p14:sldId id="257"/>
            <p14:sldId id="260"/>
            <p14:sldId id="272"/>
            <p14:sldId id="277"/>
            <p14:sldId id="262"/>
            <p14:sldId id="261"/>
            <p14:sldId id="273"/>
            <p14:sldId id="263"/>
            <p14:sldId id="274"/>
            <p14:sldId id="275"/>
            <p14:sldId id="276"/>
            <p14:sldId id="264"/>
            <p14:sldId id="266"/>
            <p14:sldId id="265"/>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70206"/>
  </p:normalViewPr>
  <p:slideViewPr>
    <p:cSldViewPr snapToGrid="0" snapToObjects="1">
      <p:cViewPr varScale="1">
        <p:scale>
          <a:sx n="80" d="100"/>
          <a:sy n="80" d="100"/>
        </p:scale>
        <p:origin x="1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2159B2-1B2C-E44E-9D2C-404329834131}" type="datetimeFigureOut">
              <a:rPr lang="en-US" smtClean="0"/>
              <a:t>10/27/15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D57F93-643E-5445-83F1-C1B7B1A6B227}" type="slidenum">
              <a:rPr lang="en-US" smtClean="0"/>
              <a:t>‹#›</a:t>
            </a:fld>
            <a:endParaRPr lang="en-US"/>
          </a:p>
        </p:txBody>
      </p:sp>
    </p:spTree>
    <p:extLst>
      <p:ext uri="{BB962C8B-B14F-4D97-AF65-F5344CB8AC3E}">
        <p14:creationId xmlns:p14="http://schemas.microsoft.com/office/powerpoint/2010/main" val="9692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893A2F2-CBA3-0749-8A94-FFDEF4D1BC04}" type="datetimeFigureOut">
              <a:rPr lang="en-US" smtClean="0"/>
              <a:t>10/27/15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81D82-5A30-9648-956C-B09397370409}" type="slidenum">
              <a:rPr lang="en-US" smtClean="0"/>
              <a:t>‹#›</a:t>
            </a:fld>
            <a:endParaRPr lang="en-US"/>
          </a:p>
        </p:txBody>
      </p:sp>
    </p:spTree>
    <p:extLst>
      <p:ext uri="{BB962C8B-B14F-4D97-AF65-F5344CB8AC3E}">
        <p14:creationId xmlns:p14="http://schemas.microsoft.com/office/powerpoint/2010/main" val="269837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1D82-5A30-9648-956C-B09397370409}" type="slidenum">
              <a:rPr lang="en-US" smtClean="0"/>
              <a:t>1</a:t>
            </a:fld>
            <a:endParaRPr lang="en-US"/>
          </a:p>
        </p:txBody>
      </p:sp>
    </p:spTree>
    <p:extLst>
      <p:ext uri="{BB962C8B-B14F-4D97-AF65-F5344CB8AC3E}">
        <p14:creationId xmlns:p14="http://schemas.microsoft.com/office/powerpoint/2010/main" val="143119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1D82-5A30-9648-956C-B09397370409}" type="slidenum">
              <a:rPr lang="en-US" smtClean="0"/>
              <a:t>12</a:t>
            </a:fld>
            <a:endParaRPr lang="en-US"/>
          </a:p>
        </p:txBody>
      </p:sp>
    </p:spTree>
    <p:extLst>
      <p:ext uri="{BB962C8B-B14F-4D97-AF65-F5344CB8AC3E}">
        <p14:creationId xmlns:p14="http://schemas.microsoft.com/office/powerpoint/2010/main" val="2054910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1D82-5A30-9648-956C-B09397370409}" type="slidenum">
              <a:rPr lang="en-US" smtClean="0"/>
              <a:t>16</a:t>
            </a:fld>
            <a:endParaRPr lang="en-US"/>
          </a:p>
        </p:txBody>
      </p:sp>
    </p:spTree>
    <p:extLst>
      <p:ext uri="{BB962C8B-B14F-4D97-AF65-F5344CB8AC3E}">
        <p14:creationId xmlns:p14="http://schemas.microsoft.com/office/powerpoint/2010/main" val="105561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81D82-5A30-9648-956C-B09397370409}" type="slidenum">
              <a:rPr lang="en-US" smtClean="0"/>
              <a:t>17</a:t>
            </a:fld>
            <a:endParaRPr lang="en-US"/>
          </a:p>
        </p:txBody>
      </p:sp>
    </p:spTree>
    <p:extLst>
      <p:ext uri="{BB962C8B-B14F-4D97-AF65-F5344CB8AC3E}">
        <p14:creationId xmlns:p14="http://schemas.microsoft.com/office/powerpoint/2010/main" val="72175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81D82-5A30-9648-956C-B09397370409}" type="slidenum">
              <a:rPr lang="en-US" smtClean="0"/>
              <a:t>18</a:t>
            </a:fld>
            <a:endParaRPr lang="en-US"/>
          </a:p>
        </p:txBody>
      </p:sp>
    </p:spTree>
    <p:extLst>
      <p:ext uri="{BB962C8B-B14F-4D97-AF65-F5344CB8AC3E}">
        <p14:creationId xmlns:p14="http://schemas.microsoft.com/office/powerpoint/2010/main" val="1437923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81D82-5A30-9648-956C-B09397370409}" type="slidenum">
              <a:rPr lang="en-US" smtClean="0"/>
              <a:t>19</a:t>
            </a:fld>
            <a:endParaRPr lang="en-US"/>
          </a:p>
        </p:txBody>
      </p:sp>
    </p:spTree>
    <p:extLst>
      <p:ext uri="{BB962C8B-B14F-4D97-AF65-F5344CB8AC3E}">
        <p14:creationId xmlns:p14="http://schemas.microsoft.com/office/powerpoint/2010/main" val="182941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81D82-5A30-9648-956C-B09397370409}" type="slidenum">
              <a:rPr lang="en-US" smtClean="0"/>
              <a:t>20</a:t>
            </a:fld>
            <a:endParaRPr lang="en-US"/>
          </a:p>
        </p:txBody>
      </p:sp>
    </p:spTree>
    <p:extLst>
      <p:ext uri="{BB962C8B-B14F-4D97-AF65-F5344CB8AC3E}">
        <p14:creationId xmlns:p14="http://schemas.microsoft.com/office/powerpoint/2010/main" val="206159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681D82-5A30-9648-956C-B09397370409}" type="slidenum">
              <a:rPr lang="en-US" smtClean="0"/>
              <a:t>3</a:t>
            </a:fld>
            <a:endParaRPr lang="en-US"/>
          </a:p>
        </p:txBody>
      </p:sp>
    </p:spTree>
    <p:extLst>
      <p:ext uri="{BB962C8B-B14F-4D97-AF65-F5344CB8AC3E}">
        <p14:creationId xmlns:p14="http://schemas.microsoft.com/office/powerpoint/2010/main" val="92100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that enables two discrete ‘Time Slots’ – effectively two separate voice channels within one 12.5kHz frequency allocation – so two QSOs are possible simultaneously.</a:t>
            </a:r>
            <a:br>
              <a:rPr lang="en-US" sz="1200" b="0" kern="1200" dirty="0" smtClean="0">
                <a:solidFill>
                  <a:schemeClr val="tx1"/>
                </a:solidFill>
                <a:effectLst/>
                <a:latin typeface="+mn-lt"/>
                <a:ea typeface="+mn-ea"/>
                <a:cs typeface="+mn-cs"/>
              </a:rPr>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Additionally, these slots</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are software routed to various ‘Talk Groups’ that allows the user to make an area or group </a:t>
            </a:r>
            <a:r>
              <a:rPr lang="en-US" sz="1200" b="0" kern="1200" dirty="0" err="1" smtClean="0">
                <a:solidFill>
                  <a:schemeClr val="tx1"/>
                </a:solidFill>
                <a:effectLst/>
                <a:latin typeface="+mn-lt"/>
                <a:ea typeface="+mn-ea"/>
                <a:cs typeface="+mn-cs"/>
              </a:rPr>
              <a:t>speci</a:t>
            </a:r>
            <a:r>
              <a:rPr lang="en-US" sz="1200" b="0" kern="1200" dirty="0" smtClean="0">
                <a:solidFill>
                  <a:schemeClr val="tx1"/>
                </a:solidFill>
                <a:effectLst/>
                <a:latin typeface="+mn-lt"/>
                <a:ea typeface="+mn-ea"/>
                <a:cs typeface="+mn-cs"/>
              </a:rPr>
              <a:t> c call </a:t>
            </a:r>
            <a:endParaRPr lang="en-US" dirty="0" smtClean="0"/>
          </a:p>
          <a:p>
            <a:endParaRPr lang="en-US" dirty="0"/>
          </a:p>
        </p:txBody>
      </p:sp>
      <p:sp>
        <p:nvSpPr>
          <p:cNvPr id="4" name="Slide Number Placeholder 3"/>
          <p:cNvSpPr>
            <a:spLocks noGrp="1"/>
          </p:cNvSpPr>
          <p:nvPr>
            <p:ph type="sldNum" sz="quarter" idx="10"/>
          </p:nvPr>
        </p:nvSpPr>
        <p:spPr/>
        <p:txBody>
          <a:bodyPr/>
          <a:lstStyle/>
          <a:p>
            <a:fld id="{3A681D82-5A30-9648-956C-B09397370409}" type="slidenum">
              <a:rPr lang="en-US" smtClean="0"/>
              <a:t>4</a:t>
            </a:fld>
            <a:endParaRPr lang="en-US"/>
          </a:p>
        </p:txBody>
      </p:sp>
    </p:spTree>
    <p:extLst>
      <p:ext uri="{BB962C8B-B14F-4D97-AF65-F5344CB8AC3E}">
        <p14:creationId xmlns:p14="http://schemas.microsoft.com/office/powerpoint/2010/main" val="10008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system was designed from the outset to comply with tight emissions </a:t>
            </a:r>
            <a:r>
              <a:rPr lang="en-US" sz="1200" b="0" kern="1200" dirty="0" err="1" smtClean="0">
                <a:solidFill>
                  <a:schemeClr val="tx1"/>
                </a:solidFill>
                <a:effectLst/>
                <a:latin typeface="+mn-lt"/>
                <a:ea typeface="+mn-ea"/>
                <a:cs typeface="+mn-cs"/>
              </a:rPr>
              <a:t>specications</a:t>
            </a:r>
            <a:r>
              <a:rPr lang="en-US" sz="1200" b="0" kern="1200" dirty="0" smtClean="0">
                <a:solidFill>
                  <a:schemeClr val="tx1"/>
                </a:solidFill>
                <a:effectLst/>
                <a:latin typeface="+mn-lt"/>
                <a:ea typeface="+mn-ea"/>
                <a:cs typeface="+mn-cs"/>
              </a:rPr>
              <a:t> set by the European Telecommunication Standards Institute (ETSI) and Federal Communications Commission (FCC). Consequently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but competition and sheer numbers make new and used gear available relatively inexpensively.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681D82-5A30-9648-956C-B09397370409}" type="slidenum">
              <a:rPr lang="en-US" smtClean="0"/>
              <a:t>5</a:t>
            </a:fld>
            <a:endParaRPr lang="en-US"/>
          </a:p>
        </p:txBody>
      </p:sp>
    </p:spTree>
    <p:extLst>
      <p:ext uri="{BB962C8B-B14F-4D97-AF65-F5344CB8AC3E}">
        <p14:creationId xmlns:p14="http://schemas.microsoft.com/office/powerpoint/2010/main" val="181486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1D82-5A30-9648-956C-B09397370409}" type="slidenum">
              <a:rPr lang="en-US" smtClean="0"/>
              <a:t>6</a:t>
            </a:fld>
            <a:endParaRPr lang="en-US"/>
          </a:p>
        </p:txBody>
      </p:sp>
    </p:spTree>
    <p:extLst>
      <p:ext uri="{BB962C8B-B14F-4D97-AF65-F5344CB8AC3E}">
        <p14:creationId xmlns:p14="http://schemas.microsoft.com/office/powerpoint/2010/main" val="64686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1D82-5A30-9648-956C-B09397370409}" type="slidenum">
              <a:rPr lang="en-US" smtClean="0"/>
              <a:t>7</a:t>
            </a:fld>
            <a:endParaRPr lang="en-US"/>
          </a:p>
        </p:txBody>
      </p:sp>
    </p:spTree>
    <p:extLst>
      <p:ext uri="{BB962C8B-B14F-4D97-AF65-F5344CB8AC3E}">
        <p14:creationId xmlns:p14="http://schemas.microsoft.com/office/powerpoint/2010/main" val="207467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1D82-5A30-9648-956C-B09397370409}" type="slidenum">
              <a:rPr lang="en-US" smtClean="0"/>
              <a:t>9</a:t>
            </a:fld>
            <a:endParaRPr lang="en-US"/>
          </a:p>
        </p:txBody>
      </p:sp>
    </p:spTree>
    <p:extLst>
      <p:ext uri="{BB962C8B-B14F-4D97-AF65-F5344CB8AC3E}">
        <p14:creationId xmlns:p14="http://schemas.microsoft.com/office/powerpoint/2010/main" val="52322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1D82-5A30-9648-956C-B09397370409}" type="slidenum">
              <a:rPr lang="en-US" smtClean="0"/>
              <a:t>10</a:t>
            </a:fld>
            <a:endParaRPr lang="en-US"/>
          </a:p>
        </p:txBody>
      </p:sp>
    </p:spTree>
    <p:extLst>
      <p:ext uri="{BB962C8B-B14F-4D97-AF65-F5344CB8AC3E}">
        <p14:creationId xmlns:p14="http://schemas.microsoft.com/office/powerpoint/2010/main" val="131047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1D82-5A30-9648-956C-B09397370409}" type="slidenum">
              <a:rPr lang="en-US" smtClean="0"/>
              <a:t>11</a:t>
            </a:fld>
            <a:endParaRPr lang="en-US"/>
          </a:p>
        </p:txBody>
      </p:sp>
    </p:spTree>
    <p:extLst>
      <p:ext uri="{BB962C8B-B14F-4D97-AF65-F5344CB8AC3E}">
        <p14:creationId xmlns:p14="http://schemas.microsoft.com/office/powerpoint/2010/main" val="93726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10/27/15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10/27/15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GB"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10/27/15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GB"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10/27/15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GB"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10/27/15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GB"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10/27/15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GB"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10/27/15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10/27/15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10/27/15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10/27/15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10/27/15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10/27/15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10/27/15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10/27/15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10/27/15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10/27/15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10/27/15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10/27/15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register.ham-digital.net/"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register.ham-digital.net/"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5"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hyperlink" Target="http://www.gb7hm.uk/" TargetMode="External"/><Relationship Id="rId4" Type="http://schemas.openxmlformats.org/officeDocument/2006/relationships/hyperlink" Target="http://www.gb7fc.co.uk/" TargetMode="External"/><Relationship Id="rId5" Type="http://schemas.openxmlformats.org/officeDocument/2006/relationships/hyperlink" Target="http://dmrusers.co.uk/" TargetMode="External"/><Relationship Id="rId6" Type="http://schemas.openxmlformats.org/officeDocument/2006/relationships/hyperlink" Target="http://www.cc-3.net/monitor.php" TargetMode="External"/><Relationship Id="rId7" Type="http://schemas.openxmlformats.org/officeDocument/2006/relationships/hyperlink" Target="http://www.cc-3.net/" TargetMode="External"/><Relationship Id="rId8" Type="http://schemas.openxmlformats.org/officeDocument/2006/relationships/hyperlink" Target="http://www.hamdmr.co.uk/" TargetMode="External"/><Relationship Id="rId9" Type="http://schemas.openxmlformats.org/officeDocument/2006/relationships/hyperlink" Target="http://www.codeplugcentral.co.uk/" TargetMode="External"/><Relationship Id="rId10" Type="http://schemas.openxmlformats.org/officeDocument/2006/relationships/hyperlink" Target="http://www.ukrepeater.net/"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14.png"/><Relationship Id="rId9" Type="http://schemas.openxmlformats.org/officeDocument/2006/relationships/image" Target="../media/image15.jp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994000"/>
            <a:ext cx="9232900" cy="2409600"/>
          </a:xfrm>
        </p:spPr>
        <p:txBody>
          <a:bodyPr>
            <a:normAutofit fontScale="90000"/>
          </a:bodyPr>
          <a:lstStyle/>
          <a:p>
            <a:pPr algn="ctr"/>
            <a:r>
              <a:rPr lang="en-US" dirty="0" smtClean="0"/>
              <a:t>Digital Mobile Radio</a:t>
            </a:r>
            <a:br>
              <a:rPr lang="en-US" dirty="0" smtClean="0"/>
            </a:br>
            <a:r>
              <a:rPr lang="en-US" dirty="0" smtClean="0"/>
              <a:t>(DMR)</a:t>
            </a:r>
            <a:endParaRPr lang="en-US" dirty="0"/>
          </a:p>
        </p:txBody>
      </p:sp>
      <p:sp>
        <p:nvSpPr>
          <p:cNvPr id="3" name="Subtitle 2"/>
          <p:cNvSpPr>
            <a:spLocks noGrp="1"/>
          </p:cNvSpPr>
          <p:nvPr>
            <p:ph type="subTitle" idx="1"/>
          </p:nvPr>
        </p:nvSpPr>
        <p:spPr>
          <a:xfrm>
            <a:off x="2514599" y="190500"/>
            <a:ext cx="9143999" cy="600300"/>
          </a:xfrm>
        </p:spPr>
        <p:txBody>
          <a:bodyPr/>
          <a:lstStyle/>
          <a:p>
            <a:r>
              <a:rPr lang="en-US" dirty="0" smtClean="0"/>
              <a:t>A Brief User Guide to </a:t>
            </a:r>
            <a:endParaRPr lang="en-US" dirty="0"/>
          </a:p>
        </p:txBody>
      </p:sp>
      <p:sp>
        <p:nvSpPr>
          <p:cNvPr id="4" name="Subtitle 2"/>
          <p:cNvSpPr txBox="1">
            <a:spLocks/>
          </p:cNvSpPr>
          <p:nvPr/>
        </p:nvSpPr>
        <p:spPr>
          <a:xfrm>
            <a:off x="1536699" y="4191000"/>
            <a:ext cx="9143999" cy="1993900"/>
          </a:xfrm>
          <a:prstGeom prst="rect">
            <a:avLst/>
          </a:prstGeom>
        </p:spPr>
        <p:txBody>
          <a:bodyPr vert="horz" lIns="91440" tIns="45720" rIns="91440" bIns="45720" rtlCol="0" anchor="b">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smtClean="0"/>
              <a:t>By</a:t>
            </a:r>
          </a:p>
          <a:p>
            <a:pPr algn="ctr"/>
            <a:r>
              <a:rPr lang="en-US" dirty="0" smtClean="0"/>
              <a:t> Graham Pemberton G7NEH</a:t>
            </a:r>
          </a:p>
          <a:p>
            <a:pPr algn="ctr"/>
            <a:r>
              <a:rPr lang="en-US" dirty="0" smtClean="0"/>
              <a:t>and</a:t>
            </a:r>
          </a:p>
          <a:p>
            <a:pPr algn="ctr"/>
            <a:r>
              <a:rPr lang="en-US" dirty="0" smtClean="0"/>
              <a:t>Paul Henry 2E0SQK </a:t>
            </a:r>
            <a:endParaRPr lang="en-US" dirty="0"/>
          </a:p>
        </p:txBody>
      </p:sp>
    </p:spTree>
    <p:extLst>
      <p:ext uri="{BB962C8B-B14F-4D97-AF65-F5344CB8AC3E}">
        <p14:creationId xmlns:p14="http://schemas.microsoft.com/office/powerpoint/2010/main" val="1040343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on the Air (your first steps)</a:t>
            </a:r>
            <a:endParaRPr lang="en-US" dirty="0"/>
          </a:p>
        </p:txBody>
      </p:sp>
      <p:sp>
        <p:nvSpPr>
          <p:cNvPr id="3" name="Content Placeholder 2"/>
          <p:cNvSpPr>
            <a:spLocks noGrp="1"/>
          </p:cNvSpPr>
          <p:nvPr>
            <p:ph idx="1"/>
          </p:nvPr>
        </p:nvSpPr>
        <p:spPr/>
        <p:txBody>
          <a:bodyPr/>
          <a:lstStyle/>
          <a:p>
            <a:r>
              <a:rPr lang="en-US" dirty="0" smtClean="0"/>
              <a:t>Get </a:t>
            </a:r>
            <a:r>
              <a:rPr lang="en-US" dirty="0"/>
              <a:t>a DMR ID number by going to </a:t>
            </a:r>
            <a:r>
              <a:rPr lang="en-US" dirty="0">
                <a:hlinkClick r:id="rId3"/>
              </a:rPr>
              <a:t>http://</a:t>
            </a:r>
            <a:r>
              <a:rPr lang="en-US" dirty="0" smtClean="0">
                <a:hlinkClick r:id="rId3"/>
              </a:rPr>
              <a:t>register.ham-digital.net</a:t>
            </a:r>
            <a:endParaRPr lang="en-US" dirty="0" smtClean="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151" y="2696325"/>
            <a:ext cx="8753498" cy="3615575"/>
          </a:xfrm>
          <a:prstGeom prst="rect">
            <a:avLst/>
          </a:prstGeom>
        </p:spPr>
      </p:pic>
    </p:spTree>
    <p:extLst>
      <p:ext uri="{BB962C8B-B14F-4D97-AF65-F5344CB8AC3E}">
        <p14:creationId xmlns:p14="http://schemas.microsoft.com/office/powerpoint/2010/main" val="1694558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on the Air (your first steps)</a:t>
            </a:r>
            <a:endParaRPr lang="en-US" dirty="0"/>
          </a:p>
        </p:txBody>
      </p:sp>
      <p:sp>
        <p:nvSpPr>
          <p:cNvPr id="3" name="Content Placeholder 2"/>
          <p:cNvSpPr>
            <a:spLocks noGrp="1"/>
          </p:cNvSpPr>
          <p:nvPr>
            <p:ph idx="1"/>
          </p:nvPr>
        </p:nvSpPr>
        <p:spPr/>
        <p:txBody>
          <a:bodyPr/>
          <a:lstStyle/>
          <a:p>
            <a:r>
              <a:rPr lang="en-US" dirty="0" smtClean="0"/>
              <a:t>Get </a:t>
            </a:r>
            <a:r>
              <a:rPr lang="en-US" dirty="0"/>
              <a:t>a DMR ID number by going to </a:t>
            </a:r>
            <a:r>
              <a:rPr lang="en-US" dirty="0">
                <a:hlinkClick r:id="rId3"/>
              </a:rPr>
              <a:t>http://</a:t>
            </a:r>
            <a:r>
              <a:rPr lang="en-US" dirty="0" smtClean="0">
                <a:hlinkClick r:id="rId3"/>
              </a:rPr>
              <a:t>register.ham-digital.net</a:t>
            </a:r>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999" y="2700421"/>
            <a:ext cx="9692379" cy="3790316"/>
          </a:xfrm>
          <a:prstGeom prst="rect">
            <a:avLst/>
          </a:prstGeom>
        </p:spPr>
      </p:pic>
    </p:spTree>
    <p:extLst>
      <p:ext uri="{BB962C8B-B14F-4D97-AF65-F5344CB8AC3E}">
        <p14:creationId xmlns:p14="http://schemas.microsoft.com/office/powerpoint/2010/main" val="1840756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754387" cy="5570454"/>
          </a:xfrm>
        </p:spPr>
      </p:pic>
    </p:spTree>
    <p:extLst>
      <p:ext uri="{BB962C8B-B14F-4D97-AF65-F5344CB8AC3E}">
        <p14:creationId xmlns:p14="http://schemas.microsoft.com/office/powerpoint/2010/main" val="301748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your Radio</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Most DMR radios need to be programmed via software </a:t>
            </a:r>
          </a:p>
          <a:p>
            <a:pPr>
              <a:buFont typeface="Arial" charset="0"/>
              <a:buChar char="•"/>
            </a:pPr>
            <a:r>
              <a:rPr lang="en-US" dirty="0" smtClean="0"/>
              <a:t>This is known as the ‘CPS’ (Customer Programming Software)</a:t>
            </a:r>
          </a:p>
          <a:p>
            <a:pPr>
              <a:buFont typeface="Arial" charset="0"/>
              <a:buChar char="•"/>
            </a:pPr>
            <a:r>
              <a:rPr lang="en-US" dirty="0" smtClean="0"/>
              <a:t>The file you create and upload to the radio is called a ‘Code Plug’</a:t>
            </a:r>
          </a:p>
          <a:p>
            <a:pPr>
              <a:buFont typeface="Arial" charset="0"/>
              <a:buChar char="•"/>
            </a:pPr>
            <a:r>
              <a:rPr lang="en-US" dirty="0" smtClean="0"/>
              <a:t>The code plug contains all the information the radio needs such as your DMR ID, channels and many other settings</a:t>
            </a:r>
          </a:p>
          <a:p>
            <a:pPr>
              <a:buFont typeface="Arial" charset="0"/>
              <a:buChar char="•"/>
            </a:pPr>
            <a:r>
              <a:rPr lang="en-US" dirty="0" smtClean="0"/>
              <a:t>Each manufacturer produces it’s own CPS </a:t>
            </a:r>
          </a:p>
          <a:p>
            <a:pPr>
              <a:buFont typeface="Arial" charset="0"/>
              <a:buChar char="•"/>
            </a:pPr>
            <a:r>
              <a:rPr lang="en-US" dirty="0" smtClean="0"/>
              <a:t>Each radio requires a specific Code Plug</a:t>
            </a:r>
          </a:p>
        </p:txBody>
      </p:sp>
    </p:spTree>
    <p:extLst>
      <p:ext uri="{BB962C8B-B14F-4D97-AF65-F5344CB8AC3E}">
        <p14:creationId xmlns:p14="http://schemas.microsoft.com/office/powerpoint/2010/main" val="114111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475" y="189330"/>
            <a:ext cx="10908630" cy="6468137"/>
          </a:xfrm>
        </p:spPr>
      </p:pic>
    </p:spTree>
    <p:extLst>
      <p:ext uri="{BB962C8B-B14F-4D97-AF65-F5344CB8AC3E}">
        <p14:creationId xmlns:p14="http://schemas.microsoft.com/office/powerpoint/2010/main" val="68733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 y="160421"/>
            <a:ext cx="9457489" cy="6545681"/>
          </a:xfrm>
          <a:prstGeom prst="rect">
            <a:avLst/>
          </a:prstGeom>
        </p:spPr>
      </p:pic>
    </p:spTree>
    <p:extLst>
      <p:ext uri="{BB962C8B-B14F-4D97-AF65-F5344CB8AC3E}">
        <p14:creationId xmlns:p14="http://schemas.microsoft.com/office/powerpoint/2010/main" val="59150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need some help, where do I go !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54873"/>
            <a:ext cx="3944112" cy="39624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895" y="1554873"/>
            <a:ext cx="4764322" cy="179138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5895" y="3536073"/>
            <a:ext cx="3008926" cy="2051540"/>
          </a:xfrm>
          <a:prstGeom prst="rect">
            <a:avLst/>
          </a:prstGeom>
        </p:spPr>
      </p:pic>
    </p:spTree>
    <p:extLst>
      <p:ext uri="{BB962C8B-B14F-4D97-AF65-F5344CB8AC3E}">
        <p14:creationId xmlns:p14="http://schemas.microsoft.com/office/powerpoint/2010/main" val="1321258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need some help, where do I go !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Some useful links</a:t>
            </a:r>
          </a:p>
          <a:p>
            <a:pPr marL="0" indent="0">
              <a:buNone/>
            </a:pPr>
            <a:r>
              <a:rPr lang="en-US" dirty="0">
                <a:hlinkClick r:id="rId3"/>
              </a:rPr>
              <a:t>http://</a:t>
            </a:r>
            <a:r>
              <a:rPr lang="en-US" dirty="0" smtClean="0">
                <a:hlinkClick r:id="rId3"/>
              </a:rPr>
              <a:t>www.gb7hm.uk</a:t>
            </a:r>
            <a:r>
              <a:rPr lang="en-US" dirty="0" smtClean="0"/>
              <a:t> - Our local DMR-MARC Repeater </a:t>
            </a:r>
          </a:p>
          <a:p>
            <a:pPr marL="0" indent="0">
              <a:buNone/>
            </a:pPr>
            <a:r>
              <a:rPr lang="en-US" dirty="0">
                <a:hlinkClick r:id="rId4"/>
              </a:rPr>
              <a:t>http://</a:t>
            </a:r>
            <a:r>
              <a:rPr lang="en-US" dirty="0" smtClean="0">
                <a:hlinkClick r:id="rId4"/>
              </a:rPr>
              <a:t>www.gb7fc.co.uk</a:t>
            </a:r>
            <a:r>
              <a:rPr lang="en-US" dirty="0" smtClean="0"/>
              <a:t> - </a:t>
            </a:r>
            <a:r>
              <a:rPr lang="en-US" dirty="0" err="1" smtClean="0"/>
              <a:t>Blackpool</a:t>
            </a:r>
            <a:r>
              <a:rPr lang="en-US" dirty="0" smtClean="0"/>
              <a:t> </a:t>
            </a:r>
            <a:r>
              <a:rPr lang="en-US" dirty="0" err="1" smtClean="0"/>
              <a:t>DMRplus</a:t>
            </a:r>
            <a:r>
              <a:rPr lang="en-US" dirty="0" smtClean="0"/>
              <a:t> repeater </a:t>
            </a:r>
          </a:p>
          <a:p>
            <a:pPr marL="0" indent="0">
              <a:buNone/>
            </a:pPr>
            <a:r>
              <a:rPr lang="en-US" dirty="0">
                <a:hlinkClick r:id="rId5"/>
              </a:rPr>
              <a:t>http://dmrusers.co.uk</a:t>
            </a:r>
            <a:r>
              <a:rPr lang="en-US" dirty="0" smtClean="0">
                <a:hlinkClick r:id="rId5"/>
              </a:rPr>
              <a:t>/</a:t>
            </a:r>
            <a:r>
              <a:rPr lang="en-US" dirty="0" smtClean="0"/>
              <a:t> - DMR User forum </a:t>
            </a:r>
          </a:p>
          <a:p>
            <a:pPr marL="0" indent="0">
              <a:buNone/>
            </a:pPr>
            <a:r>
              <a:rPr lang="en-US" dirty="0">
                <a:hlinkClick r:id="rId6"/>
              </a:rPr>
              <a:t>http://</a:t>
            </a:r>
            <a:r>
              <a:rPr lang="en-US" dirty="0" smtClean="0">
                <a:hlinkClick r:id="rId6"/>
              </a:rPr>
              <a:t>www.cc-3.net/monitor.php</a:t>
            </a:r>
            <a:r>
              <a:rPr lang="en-US" dirty="0" smtClean="0"/>
              <a:t> - DMR Live Monitor</a:t>
            </a:r>
          </a:p>
          <a:p>
            <a:pPr marL="0" indent="0">
              <a:buNone/>
            </a:pPr>
            <a:r>
              <a:rPr lang="en-US" dirty="0">
                <a:hlinkClick r:id="rId7"/>
              </a:rPr>
              <a:t>http://</a:t>
            </a:r>
            <a:r>
              <a:rPr lang="en-US" dirty="0" smtClean="0">
                <a:hlinkClick r:id="rId7"/>
              </a:rPr>
              <a:t>www.cc-3.net</a:t>
            </a:r>
            <a:r>
              <a:rPr lang="en-US" dirty="0" smtClean="0"/>
              <a:t> - Home of the UK C-Bridge</a:t>
            </a:r>
          </a:p>
          <a:p>
            <a:pPr marL="0" indent="0">
              <a:buNone/>
            </a:pPr>
            <a:r>
              <a:rPr lang="en-US" dirty="0">
                <a:hlinkClick r:id="rId8"/>
              </a:rPr>
              <a:t>http://</a:t>
            </a:r>
            <a:r>
              <a:rPr lang="en-US" dirty="0" smtClean="0">
                <a:hlinkClick r:id="rId8"/>
              </a:rPr>
              <a:t>www.hamdmr.co.uk</a:t>
            </a:r>
            <a:r>
              <a:rPr lang="en-US" dirty="0" smtClean="0"/>
              <a:t> - New &amp; second hand DMR radios</a:t>
            </a:r>
          </a:p>
          <a:p>
            <a:pPr marL="0" indent="0">
              <a:buNone/>
            </a:pPr>
            <a:r>
              <a:rPr lang="en-US" dirty="0">
                <a:hlinkClick r:id="rId9"/>
              </a:rPr>
              <a:t>http://</a:t>
            </a:r>
            <a:r>
              <a:rPr lang="en-US" dirty="0" smtClean="0">
                <a:hlinkClick r:id="rId9"/>
              </a:rPr>
              <a:t>www.codeplugcentral.co.uk</a:t>
            </a:r>
            <a:r>
              <a:rPr lang="en-US" dirty="0" smtClean="0"/>
              <a:t> - A source for UK code Plugs</a:t>
            </a:r>
          </a:p>
          <a:p>
            <a:pPr marL="0" indent="0">
              <a:buNone/>
            </a:pPr>
            <a:r>
              <a:rPr lang="en-US" dirty="0">
                <a:hlinkClick r:id="rId10"/>
              </a:rPr>
              <a:t>http://</a:t>
            </a:r>
            <a:r>
              <a:rPr lang="en-US" dirty="0" smtClean="0">
                <a:hlinkClick r:id="rId10"/>
              </a:rPr>
              <a:t>www.ukrepeater.net</a:t>
            </a:r>
            <a:r>
              <a:rPr lang="en-US" dirty="0"/>
              <a:t> </a:t>
            </a:r>
            <a:r>
              <a:rPr lang="en-US" dirty="0" smtClean="0"/>
              <a:t>- UK repeater listings</a:t>
            </a:r>
            <a:endParaRPr lang="en-US" dirty="0"/>
          </a:p>
        </p:txBody>
      </p:sp>
    </p:spTree>
    <p:extLst>
      <p:ext uri="{BB962C8B-B14F-4D97-AF65-F5344CB8AC3E}">
        <p14:creationId xmlns:p14="http://schemas.microsoft.com/office/powerpoint/2010/main" val="1966855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Monday night net in the UK</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b="1" dirty="0" smtClean="0">
                <a:latin typeface="Arial" charset="0"/>
                <a:ea typeface="Arial" charset="0"/>
                <a:cs typeface="Arial" charset="0"/>
              </a:rPr>
              <a:t>Time Slot 1</a:t>
            </a:r>
          </a:p>
          <a:p>
            <a:pPr marL="0" indent="0" algn="ctr">
              <a:buNone/>
            </a:pPr>
            <a:r>
              <a:rPr lang="en-US" sz="3200" b="1" dirty="0" smtClean="0">
                <a:latin typeface="Arial" charset="0"/>
                <a:ea typeface="Arial" charset="0"/>
                <a:cs typeface="Arial" charset="0"/>
              </a:rPr>
              <a:t>TG 235 UK Wide</a:t>
            </a:r>
          </a:p>
          <a:p>
            <a:pPr marL="0" indent="0" algn="ctr">
              <a:buNone/>
            </a:pPr>
            <a:endParaRPr lang="en-US" sz="3200" b="1" dirty="0">
              <a:latin typeface="Arial" charset="0"/>
              <a:ea typeface="Arial" charset="0"/>
              <a:cs typeface="Arial" charset="0"/>
            </a:endParaRPr>
          </a:p>
          <a:p>
            <a:pPr marL="0" indent="0" algn="ctr">
              <a:buNone/>
            </a:pPr>
            <a:r>
              <a:rPr lang="en-US" sz="3200" b="1" dirty="0" smtClean="0">
                <a:latin typeface="Arial" charset="0"/>
                <a:ea typeface="Arial" charset="0"/>
                <a:cs typeface="Arial" charset="0"/>
              </a:rPr>
              <a:t>20:00hrs</a:t>
            </a:r>
          </a:p>
          <a:p>
            <a:pPr marL="0" indent="0" algn="ctr">
              <a:buNone/>
            </a:pPr>
            <a:r>
              <a:rPr lang="en-US" sz="3200" dirty="0" smtClean="0">
                <a:latin typeface="Arial" charset="0"/>
                <a:ea typeface="Arial" charset="0"/>
                <a:cs typeface="Arial" charset="0"/>
              </a:rPr>
              <a:t>The net gives updates on new repeaters and any changes to existing ones, also invites any questions form users of the network</a:t>
            </a:r>
            <a:endParaRPr lang="en-US" sz="3200" dirty="0">
              <a:latin typeface="Arial" charset="0"/>
              <a:ea typeface="Arial" charset="0"/>
              <a:cs typeface="Arial" charset="0"/>
            </a:endParaRPr>
          </a:p>
        </p:txBody>
      </p:sp>
    </p:spTree>
    <p:extLst>
      <p:ext uri="{BB962C8B-B14F-4D97-AF65-F5344CB8AC3E}">
        <p14:creationId xmlns:p14="http://schemas.microsoft.com/office/powerpoint/2010/main" val="614758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79358" y="1833122"/>
            <a:ext cx="9144000" cy="1641490"/>
          </a:xfrm>
        </p:spPr>
        <p:txBody>
          <a:bodyPr/>
          <a:lstStyle/>
          <a:p>
            <a:pPr algn="ctr"/>
            <a:r>
              <a:rPr lang="en-US" dirty="0" smtClean="0"/>
              <a:t>Any Questions</a:t>
            </a:r>
            <a:endParaRPr lang="en-US" dirty="0"/>
          </a:p>
        </p:txBody>
      </p:sp>
    </p:spTree>
    <p:extLst>
      <p:ext uri="{BB962C8B-B14F-4D97-AF65-F5344CB8AC3E}">
        <p14:creationId xmlns:p14="http://schemas.microsoft.com/office/powerpoint/2010/main" val="2041581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DMR Networks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775284" cy="15875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132" y="1920010"/>
            <a:ext cx="3683668" cy="11288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427" y="3278198"/>
            <a:ext cx="3810000" cy="14508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493394"/>
            <a:ext cx="4775284" cy="102049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6933" y="5074653"/>
            <a:ext cx="4199452" cy="124194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729084"/>
            <a:ext cx="4775284" cy="1850423"/>
          </a:xfrm>
          <a:prstGeom prst="rect">
            <a:avLst/>
          </a:prstGeom>
        </p:spPr>
      </p:pic>
    </p:spTree>
    <p:extLst>
      <p:ext uri="{BB962C8B-B14F-4D97-AF65-F5344CB8AC3E}">
        <p14:creationId xmlns:p14="http://schemas.microsoft.com/office/powerpoint/2010/main" val="2069788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79358" y="1833122"/>
            <a:ext cx="9144000" cy="1641490"/>
          </a:xfrm>
        </p:spPr>
        <p:txBody>
          <a:bodyPr>
            <a:normAutofit fontScale="90000"/>
          </a:bodyPr>
          <a:lstStyle/>
          <a:p>
            <a:pPr algn="ctr"/>
            <a:r>
              <a:rPr lang="en-US" dirty="0" smtClean="0"/>
              <a:t>Try DMR for yourself</a:t>
            </a:r>
            <a:br>
              <a:rPr lang="en-US" dirty="0" smtClean="0"/>
            </a:br>
            <a:r>
              <a:rPr lang="en-US" dirty="0" smtClean="0"/>
              <a:t/>
            </a:r>
            <a:br>
              <a:rPr lang="en-US" dirty="0" smtClean="0"/>
            </a:br>
            <a:r>
              <a:rPr lang="en-US" i="1" dirty="0" smtClean="0"/>
              <a:t>after break!</a:t>
            </a:r>
            <a:endParaRPr lang="en-US" dirty="0"/>
          </a:p>
        </p:txBody>
      </p:sp>
    </p:spTree>
    <p:extLst>
      <p:ext uri="{BB962C8B-B14F-4D97-AF65-F5344CB8AC3E}">
        <p14:creationId xmlns:p14="http://schemas.microsoft.com/office/powerpoint/2010/main" val="675609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Amateur Radio use of DMR in the UK</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First UK DMR-MARC repeater GB7TD went live on 24</a:t>
            </a:r>
            <a:r>
              <a:rPr lang="en-US" baseline="30000" dirty="0" smtClean="0"/>
              <a:t>th</a:t>
            </a:r>
            <a:r>
              <a:rPr lang="en-US" dirty="0" smtClean="0"/>
              <a:t> July 2013</a:t>
            </a:r>
          </a:p>
          <a:p>
            <a:r>
              <a:rPr lang="en-US" dirty="0" smtClean="0"/>
              <a:t>First UK DMR Plus repeater GB7RR 14</a:t>
            </a:r>
            <a:r>
              <a:rPr lang="en-US" baseline="30000" dirty="0" smtClean="0"/>
              <a:t>th</a:t>
            </a:r>
            <a:r>
              <a:rPr lang="en-US" dirty="0" smtClean="0"/>
              <a:t> February 2015</a:t>
            </a:r>
            <a:endParaRPr lang="en-US" dirty="0" smtClean="0"/>
          </a:p>
          <a:p>
            <a:r>
              <a:rPr lang="en-US" dirty="0" smtClean="0"/>
              <a:t>Now around 70 repeaters in the UK</a:t>
            </a:r>
            <a:endParaRPr lang="en-US" dirty="0" smtClean="0"/>
          </a:p>
          <a:p>
            <a:endParaRPr lang="en-US" dirty="0"/>
          </a:p>
        </p:txBody>
      </p:sp>
    </p:spTree>
    <p:extLst>
      <p:ext uri="{BB962C8B-B14F-4D97-AF65-F5344CB8AC3E}">
        <p14:creationId xmlns:p14="http://schemas.microsoft.com/office/powerpoint/2010/main" val="165599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 (the basic facts)</a:t>
            </a:r>
            <a:endParaRPr lang="en-US" dirty="0"/>
          </a:p>
        </p:txBody>
      </p:sp>
      <p:sp>
        <p:nvSpPr>
          <p:cNvPr id="3" name="Content Placeholder 2"/>
          <p:cNvSpPr>
            <a:spLocks noGrp="1"/>
          </p:cNvSpPr>
          <p:nvPr>
            <p:ph idx="1"/>
          </p:nvPr>
        </p:nvSpPr>
        <p:spPr/>
        <p:txBody>
          <a:bodyPr/>
          <a:lstStyle/>
          <a:p>
            <a:r>
              <a:rPr lang="en-US" dirty="0"/>
              <a:t>DMR employs Time Division Multiple Access (TDMA) </a:t>
            </a:r>
            <a:endParaRPr lang="en-US" dirty="0" smtClean="0"/>
          </a:p>
          <a:p>
            <a:r>
              <a:rPr lang="en-US" dirty="0" smtClean="0"/>
              <a:t>This enables TWO discrete ‘Time Slots’ within one 12.5khz frequency allocation</a:t>
            </a:r>
          </a:p>
          <a:p>
            <a:r>
              <a:rPr lang="en-US" dirty="0" smtClean="0"/>
              <a:t>Two QSO’s possible simultaneously on one repeater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057" y="3741473"/>
            <a:ext cx="4120816" cy="2864656"/>
          </a:xfrm>
          <a:prstGeom prst="rect">
            <a:avLst/>
          </a:prstGeom>
        </p:spPr>
      </p:pic>
    </p:spTree>
    <p:extLst>
      <p:ext uri="{BB962C8B-B14F-4D97-AF65-F5344CB8AC3E}">
        <p14:creationId xmlns:p14="http://schemas.microsoft.com/office/powerpoint/2010/main" val="849040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DMR</a:t>
            </a:r>
            <a:endParaRPr lang="en-US" dirty="0"/>
          </a:p>
        </p:txBody>
      </p:sp>
      <p:sp>
        <p:nvSpPr>
          <p:cNvPr id="3" name="Content Placeholder 2"/>
          <p:cNvSpPr>
            <a:spLocks noGrp="1"/>
          </p:cNvSpPr>
          <p:nvPr>
            <p:ph idx="1"/>
          </p:nvPr>
        </p:nvSpPr>
        <p:spPr/>
        <p:txBody>
          <a:bodyPr/>
          <a:lstStyle/>
          <a:p>
            <a:r>
              <a:rPr lang="en-US" dirty="0" smtClean="0"/>
              <a:t>First used for commercial applications in 2005</a:t>
            </a:r>
          </a:p>
          <a:p>
            <a:r>
              <a:rPr lang="en-US" dirty="0" smtClean="0"/>
              <a:t> Equipment is of commercial quality</a:t>
            </a:r>
          </a:p>
          <a:p>
            <a:r>
              <a:rPr lang="en-US" dirty="0" smtClean="0"/>
              <a:t>Superior voice quality</a:t>
            </a:r>
          </a:p>
          <a:p>
            <a:r>
              <a:rPr lang="en-US" dirty="0" smtClean="0"/>
              <a:t>Longer battery life</a:t>
            </a:r>
          </a:p>
          <a:p>
            <a:r>
              <a:rPr lang="en-US" dirty="0" smtClean="0"/>
              <a:t>Supports multiple Talk Groups on one channel</a:t>
            </a:r>
          </a:p>
          <a:p>
            <a:endParaRPr lang="en-US" dirty="0" smtClean="0"/>
          </a:p>
          <a:p>
            <a:endParaRPr lang="en-US" dirty="0"/>
          </a:p>
        </p:txBody>
      </p:sp>
    </p:spTree>
    <p:extLst>
      <p:ext uri="{BB962C8B-B14F-4D97-AF65-F5344CB8AC3E}">
        <p14:creationId xmlns:p14="http://schemas.microsoft.com/office/powerpoint/2010/main" val="860448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Groups </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smtClean="0"/>
              <a:t>Talk Groups (TG) are a way for groups of users to share a Time Slot ( one-to-many) without distracting other users of that Time Slot</a:t>
            </a:r>
          </a:p>
          <a:p>
            <a:pPr marL="0" indent="0">
              <a:buNone/>
            </a:pPr>
            <a:r>
              <a:rPr lang="en-US" dirty="0" smtClean="0"/>
              <a:t>Only one Talk Group can be using a Time Slot at a time.</a:t>
            </a:r>
          </a:p>
          <a:p>
            <a:pPr marL="0" indent="0">
              <a:buNone/>
            </a:pPr>
            <a:r>
              <a:rPr lang="en-US" dirty="0" smtClean="0"/>
              <a:t>If your radio is not programmed to receive a Talk Group, you will not hear anything</a:t>
            </a:r>
            <a:endParaRPr lang="en-US" dirty="0"/>
          </a:p>
        </p:txBody>
      </p:sp>
    </p:spTree>
    <p:extLst>
      <p:ext uri="{BB962C8B-B14F-4D97-AF65-F5344CB8AC3E}">
        <p14:creationId xmlns:p14="http://schemas.microsoft.com/office/powerpoint/2010/main" val="1881033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Groups </a:t>
            </a:r>
            <a:endParaRPr lang="en-US" dirty="0"/>
          </a:p>
        </p:txBody>
      </p:sp>
      <p:sp>
        <p:nvSpPr>
          <p:cNvPr id="3" name="Content Placeholder 2"/>
          <p:cNvSpPr>
            <a:spLocks noGrp="1"/>
          </p:cNvSpPr>
          <p:nvPr>
            <p:ph idx="1"/>
          </p:nvPr>
        </p:nvSpPr>
        <p:spPr/>
        <p:txBody>
          <a:bodyPr/>
          <a:lstStyle/>
          <a:p>
            <a:pPr marL="0" indent="0">
              <a:buNone/>
            </a:pPr>
            <a:r>
              <a:rPr lang="en-US" dirty="0" smtClean="0"/>
              <a:t>Common to most UK repeaters</a:t>
            </a:r>
          </a:p>
          <a:p>
            <a:pPr marL="0" indent="0">
              <a:buNone/>
            </a:pPr>
            <a:r>
              <a:rPr lang="en-US" b="1" dirty="0" smtClean="0"/>
              <a:t>Time Slot 1					Time Slot 2</a:t>
            </a:r>
          </a:p>
          <a:p>
            <a:pPr marL="0" indent="0">
              <a:buNone/>
            </a:pPr>
            <a:r>
              <a:rPr lang="en-US" dirty="0" smtClean="0"/>
              <a:t>TG 1 World Wide Calling 			TG9 Local</a:t>
            </a:r>
          </a:p>
          <a:p>
            <a:pPr marL="0" indent="0">
              <a:buNone/>
            </a:pPr>
            <a:r>
              <a:rPr lang="en-US" dirty="0" smtClean="0"/>
              <a:t>TG2 Europe					TG8 </a:t>
            </a:r>
            <a:r>
              <a:rPr lang="en-US" dirty="0" err="1" smtClean="0"/>
              <a:t>Regionel</a:t>
            </a:r>
            <a:endParaRPr lang="en-US" dirty="0" smtClean="0"/>
          </a:p>
          <a:p>
            <a:pPr marL="0" indent="0">
              <a:buNone/>
            </a:pPr>
            <a:r>
              <a:rPr lang="en-US" dirty="0" smtClean="0"/>
              <a:t>TG 13 World Wide English </a:t>
            </a:r>
          </a:p>
          <a:p>
            <a:pPr marL="0" indent="0">
              <a:buNone/>
            </a:pPr>
            <a:r>
              <a:rPr lang="en-US" dirty="0" smtClean="0"/>
              <a:t>TG235 UK Wide</a:t>
            </a:r>
          </a:p>
          <a:p>
            <a:pPr marL="0" indent="0">
              <a:buNone/>
            </a:pPr>
            <a:r>
              <a:rPr lang="en-US" dirty="0" smtClean="0"/>
              <a:t>TG9 Local</a:t>
            </a:r>
          </a:p>
          <a:p>
            <a:pPr marL="0" indent="0">
              <a:buNone/>
            </a:pPr>
            <a:r>
              <a:rPr lang="en-US" dirty="0" smtClean="0"/>
              <a:t>Direct Dial</a:t>
            </a:r>
            <a:endParaRPr lang="en-US" dirty="0"/>
          </a:p>
        </p:txBody>
      </p:sp>
    </p:spTree>
    <p:extLst>
      <p:ext uri="{BB962C8B-B14F-4D97-AF65-F5344CB8AC3E}">
        <p14:creationId xmlns:p14="http://schemas.microsoft.com/office/powerpoint/2010/main" val="1583999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Color codes</a:t>
            </a:r>
            <a:endParaRPr lang="en-US" dirty="0"/>
          </a:p>
        </p:txBody>
      </p:sp>
      <p:sp>
        <p:nvSpPr>
          <p:cNvPr id="3" name="Content Placeholder 2"/>
          <p:cNvSpPr>
            <a:spLocks noGrp="1"/>
          </p:cNvSpPr>
          <p:nvPr>
            <p:ph idx="1"/>
          </p:nvPr>
        </p:nvSpPr>
        <p:spPr/>
        <p:txBody>
          <a:bodyPr/>
          <a:lstStyle/>
          <a:p>
            <a:pPr marL="0" indent="0">
              <a:buNone/>
            </a:pPr>
            <a:r>
              <a:rPr lang="en-US" dirty="0"/>
              <a:t>DMR repeaters use Color Codes (CC) much like analog repeaters use </a:t>
            </a:r>
            <a:r>
              <a:rPr lang="en-US" dirty="0" smtClean="0"/>
              <a:t>CTCSS. </a:t>
            </a:r>
            <a:r>
              <a:rPr lang="en-US" dirty="0"/>
              <a:t>To access a repeater you must program your radio to use the same CC as the repeater. There are 16 different CCs (CC0- CC15). The use of Color Codes is not optional on DMR systems. If your Color Code is not set correctly, you will not be able to access the repeater. The only real purpose of using different Color Codes is when multiple repeaters operating on the same frequency have overlapping coverage areas </a:t>
            </a:r>
            <a:endParaRPr lang="en-US" dirty="0"/>
          </a:p>
          <a:p>
            <a:pPr marL="0" indent="0">
              <a:buNone/>
            </a:pPr>
            <a:endParaRPr lang="en-US" dirty="0"/>
          </a:p>
        </p:txBody>
      </p:sp>
    </p:spTree>
    <p:extLst>
      <p:ext uri="{BB962C8B-B14F-4D97-AF65-F5344CB8AC3E}">
        <p14:creationId xmlns:p14="http://schemas.microsoft.com/office/powerpoint/2010/main" val="144473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Radios – some examples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9377" y="1372966"/>
            <a:ext cx="2066465" cy="206646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29" y="1375362"/>
            <a:ext cx="3076615" cy="2143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842" y="1372966"/>
            <a:ext cx="3644703" cy="147610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529" y="3612984"/>
            <a:ext cx="3665872" cy="234615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3468" y="2849071"/>
            <a:ext cx="4220408" cy="316530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8830" y="3972074"/>
            <a:ext cx="4876800" cy="37592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38685" y="163356"/>
            <a:ext cx="1430229" cy="4124733"/>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2621" y="2832759"/>
            <a:ext cx="3027209" cy="2262523"/>
          </a:xfrm>
          <a:prstGeom prst="rect">
            <a:avLst/>
          </a:prstGeom>
        </p:spPr>
      </p:pic>
    </p:spTree>
    <p:extLst>
      <p:ext uri="{BB962C8B-B14F-4D97-AF65-F5344CB8AC3E}">
        <p14:creationId xmlns:p14="http://schemas.microsoft.com/office/powerpoint/2010/main" val="699586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549</TotalTime>
  <Words>628</Words>
  <Application>Microsoft Macintosh PowerPoint</Application>
  <PresentationFormat>Widescreen</PresentationFormat>
  <Paragraphs>90</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Corbel</vt:lpstr>
      <vt:lpstr>Arial</vt:lpstr>
      <vt:lpstr>Depth</vt:lpstr>
      <vt:lpstr>Digital Mobile Radio (DMR)</vt:lpstr>
      <vt:lpstr>DMR Networks</vt:lpstr>
      <vt:lpstr>Amateur Radio use of DMR in the UK</vt:lpstr>
      <vt:lpstr>How it Works (the basic facts)</vt:lpstr>
      <vt:lpstr>Benefits of DMR</vt:lpstr>
      <vt:lpstr>Talk Groups </vt:lpstr>
      <vt:lpstr>Talk Groups </vt:lpstr>
      <vt:lpstr>Color codes</vt:lpstr>
      <vt:lpstr>Available Radios – some examples</vt:lpstr>
      <vt:lpstr>Getting on the Air (your first steps)</vt:lpstr>
      <vt:lpstr>Getting on the Air (your first steps)</vt:lpstr>
      <vt:lpstr>PowerPoint Presentation</vt:lpstr>
      <vt:lpstr>Programming your Radio</vt:lpstr>
      <vt:lpstr>PowerPoint Presentation</vt:lpstr>
      <vt:lpstr>PowerPoint Presentation</vt:lpstr>
      <vt:lpstr>I need some help, where do I go ! </vt:lpstr>
      <vt:lpstr>I need some help, where do I go ! </vt:lpstr>
      <vt:lpstr>The Monday night net in the UK</vt:lpstr>
      <vt:lpstr>Any Questions</vt:lpstr>
      <vt:lpstr>Try DMR for yourself  after break!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Mobile Radio (DMR)</dc:title>
  <dc:creator>Graham Pemberton</dc:creator>
  <cp:lastModifiedBy>Graham Pemberton</cp:lastModifiedBy>
  <cp:revision>36</cp:revision>
  <cp:lastPrinted>2015-10-26T14:55:13Z</cp:lastPrinted>
  <dcterms:created xsi:type="dcterms:W3CDTF">2015-10-23T05:12:36Z</dcterms:created>
  <dcterms:modified xsi:type="dcterms:W3CDTF">2015-10-27T17:05:17Z</dcterms:modified>
</cp:coreProperties>
</file>