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318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35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746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96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70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652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29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83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97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81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357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ED37A-5222-47AF-BBD7-5CB7C4BF1284}" type="datetimeFigureOut">
              <a:rPr lang="en-GB" smtClean="0"/>
              <a:t>01/04/2023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E33DE-7C59-4A32-9C7A-AE2CA27016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20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2Tq7AWIRwE" TargetMode="External"/><Relationship Id="rId2" Type="http://schemas.openxmlformats.org/officeDocument/2006/relationships/hyperlink" Target="https://www.youtube.com/channel/UC5QimXRvJ72gABQ2dGj_9J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nZ-G4hJCTSM" TargetMode="External"/><Relationship Id="rId4" Type="http://schemas.openxmlformats.org/officeDocument/2006/relationships/hyperlink" Target="https://www.youtube.com/@MM0OPXAmateurRad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>
            <a:noAutofit/>
          </a:bodyPr>
          <a:lstStyle/>
          <a:p>
            <a:r>
              <a:rPr lang="en-GB" sz="3200" b="1" dirty="0"/>
              <a:t>The difference between a Balun and an </a:t>
            </a:r>
            <a:r>
              <a:rPr lang="en-GB" sz="3200" b="1" dirty="0" smtClean="0"/>
              <a:t>UnUn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62951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498178"/>
          </a:xfrm>
        </p:spPr>
        <p:txBody>
          <a:bodyPr>
            <a:noAutofit/>
          </a:bodyPr>
          <a:lstStyle/>
          <a:p>
            <a:r>
              <a:rPr lang="en-GB" sz="2000" dirty="0"/>
              <a:t>Baluns are designed to match impedances between balanced and unbalanced circuits, whereas “ununs” provide impedance matching between two unbalanced circuits.</a:t>
            </a:r>
            <a:br>
              <a:rPr lang="en-GB" sz="2000" dirty="0"/>
            </a:br>
            <a:endParaRPr lang="en-GB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56992"/>
            <a:ext cx="8229600" cy="1570342"/>
          </a:xfrm>
        </p:spPr>
      </p:pic>
    </p:spTree>
    <p:extLst>
      <p:ext uri="{BB962C8B-B14F-4D97-AF65-F5344CB8AC3E}">
        <p14:creationId xmlns:p14="http://schemas.microsoft.com/office/powerpoint/2010/main" val="3743222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/>
          <a:lstStyle/>
          <a:p>
            <a:r>
              <a:rPr lang="en-GB" dirty="0" smtClean="0"/>
              <a:t>Current versus Voltage Baluns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053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Autofit/>
          </a:bodyPr>
          <a:lstStyle/>
          <a:p>
            <a:r>
              <a:rPr lang="en-GB" sz="2800" dirty="0"/>
              <a:t>There are two main modes of baluns: current baluns and voltage </a:t>
            </a:r>
            <a:r>
              <a:rPr lang="en-GB" sz="2800" dirty="0" smtClean="0"/>
              <a:t>baluns. </a:t>
            </a:r>
            <a:r>
              <a:rPr lang="en-GB" sz="2800" dirty="0"/>
              <a:t>Current baluns operate by forcing equal currents on both balanced lines, effectively eliminating common-mode currents. Voltage baluns force equal voltage on each balanced line; this is ultimately a better fit for impedance matching applications.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46" y="3789363"/>
            <a:ext cx="6469107" cy="2336800"/>
          </a:xfrm>
        </p:spPr>
      </p:pic>
    </p:spTree>
    <p:extLst>
      <p:ext uri="{BB962C8B-B14F-4D97-AF65-F5344CB8AC3E}">
        <p14:creationId xmlns:p14="http://schemas.microsoft.com/office/powerpoint/2010/main" val="3954588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is a Common Mode Choke?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To present a relative large impedance to common currents that flow over the coax outer shield/screen in order to reduce/eliminate radiation from the screen of the coax.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4493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Types of CMC</a:t>
            </a:r>
            <a:endParaRPr lang="en-GB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2000" dirty="0" smtClean="0"/>
          </a:p>
          <a:p>
            <a:pPr marL="228600" indent="-228600">
              <a:buFont typeface="+mj-lt"/>
              <a:buAutoNum type="alphaUcPeriod"/>
            </a:pPr>
            <a:r>
              <a:rPr lang="en-GB" sz="1200" dirty="0" smtClean="0"/>
              <a:t>COILED </a:t>
            </a:r>
            <a:r>
              <a:rPr lang="en-GB" sz="1200" dirty="0"/>
              <a:t>COAX </a:t>
            </a:r>
            <a:r>
              <a:rPr lang="en-GB" sz="1200" dirty="0" err="1"/>
              <a:t>ie</a:t>
            </a:r>
            <a:r>
              <a:rPr lang="en-GB" sz="1200" dirty="0"/>
              <a:t> </a:t>
            </a:r>
            <a:r>
              <a:rPr lang="en-GB" sz="1200" dirty="0" smtClean="0"/>
              <a:t>self-supporting</a:t>
            </a:r>
          </a:p>
          <a:p>
            <a:pPr marL="228600" indent="-228600">
              <a:buFont typeface="+mj-lt"/>
              <a:buAutoNum type="alphaUcPeriod"/>
            </a:pPr>
            <a:endParaRPr lang="en-GB" sz="1200" dirty="0" smtClean="0"/>
          </a:p>
          <a:p>
            <a:pPr marL="228600" indent="-228600">
              <a:buFont typeface="+mj-lt"/>
              <a:buAutoNum type="alphaUcPeriod"/>
            </a:pPr>
            <a:endParaRPr lang="en-GB" sz="1200" dirty="0" smtClean="0"/>
          </a:p>
          <a:p>
            <a:pPr marL="228600" indent="-228600">
              <a:buFont typeface="+mj-lt"/>
              <a:buAutoNum type="alphaUcPeriod"/>
            </a:pPr>
            <a:endParaRPr lang="en-GB" sz="1200" dirty="0"/>
          </a:p>
          <a:p>
            <a:pPr marL="228600" indent="-228600">
              <a:buFont typeface="+mj-lt"/>
              <a:buAutoNum type="alphaUcPeriod"/>
            </a:pPr>
            <a:endParaRPr lang="en-GB" sz="1200" dirty="0" smtClean="0"/>
          </a:p>
          <a:p>
            <a:pPr marL="228600" indent="-228600">
              <a:buFont typeface="+mj-lt"/>
              <a:buAutoNum type="alphaUcPeriod"/>
            </a:pPr>
            <a:r>
              <a:rPr lang="en-GB" sz="1200" dirty="0" smtClean="0"/>
              <a:t>COILED COAX ON A FORMER CHOKE</a:t>
            </a:r>
          </a:p>
          <a:p>
            <a:pPr marL="228600" indent="-228600">
              <a:buFont typeface="+mj-lt"/>
              <a:buAutoNum type="alphaUcPeriod"/>
            </a:pPr>
            <a:endParaRPr lang="en-GB" sz="1200" dirty="0"/>
          </a:p>
          <a:p>
            <a:pPr marL="228600" indent="-228600">
              <a:buFont typeface="+mj-lt"/>
              <a:buAutoNum type="alphaUcPeriod"/>
            </a:pPr>
            <a:endParaRPr lang="en-GB" sz="1200" dirty="0"/>
          </a:p>
          <a:p>
            <a:pPr marL="228600" indent="-228600">
              <a:buFont typeface="+mj-lt"/>
              <a:buAutoNum type="alphaUcPeriod"/>
            </a:pPr>
            <a:endParaRPr lang="en-GB" sz="1200" dirty="0" smtClean="0"/>
          </a:p>
          <a:p>
            <a:pPr marL="228600" indent="-228600">
              <a:buFont typeface="+mj-lt"/>
              <a:buAutoNum type="alphaUcPeriod"/>
            </a:pPr>
            <a:endParaRPr lang="en-GB" sz="1200" dirty="0"/>
          </a:p>
          <a:p>
            <a:pPr marL="228600" indent="-228600">
              <a:buFont typeface="+mj-lt"/>
              <a:buAutoNum type="alphaUcPeriod"/>
            </a:pPr>
            <a:r>
              <a:rPr lang="en-GB" sz="1200" dirty="0" smtClean="0"/>
              <a:t>FERRITE </a:t>
            </a:r>
            <a:r>
              <a:rPr lang="en-GB" sz="1200" dirty="0"/>
              <a:t>BEADS OVER COAX</a:t>
            </a:r>
          </a:p>
          <a:p>
            <a:pPr marL="228600" indent="-228600">
              <a:buFont typeface="+mj-lt"/>
              <a:buAutoNum type="alphaUcPeriod"/>
            </a:pPr>
            <a:endParaRPr lang="en-GB" sz="1200" dirty="0" smtClean="0"/>
          </a:p>
          <a:p>
            <a:pPr marL="228600" indent="-228600">
              <a:buFont typeface="+mj-lt"/>
              <a:buAutoNum type="alphaUcPeriod"/>
            </a:pPr>
            <a:endParaRPr lang="en-GB" sz="1200" dirty="0"/>
          </a:p>
          <a:p>
            <a:pPr marL="228600" indent="-228600">
              <a:buFont typeface="+mj-lt"/>
              <a:buAutoNum type="alphaUcPeriod"/>
            </a:pPr>
            <a:endParaRPr lang="en-GB" sz="1200" dirty="0" smtClean="0"/>
          </a:p>
          <a:p>
            <a:pPr marL="228600" indent="-228600">
              <a:buFont typeface="+mj-lt"/>
              <a:buAutoNum type="alphaUcPeriod"/>
            </a:pPr>
            <a:endParaRPr lang="en-GB" sz="1200" dirty="0"/>
          </a:p>
          <a:p>
            <a:pPr marL="228600" indent="-228600">
              <a:buFont typeface="+mj-lt"/>
              <a:buAutoNum type="alphaUcPeriod"/>
            </a:pPr>
            <a:r>
              <a:rPr lang="en-GB" sz="1200" dirty="0" smtClean="0"/>
              <a:t>COAX </a:t>
            </a:r>
            <a:r>
              <a:rPr lang="en-GB" sz="1200" dirty="0"/>
              <a:t>WOUND ON A LARGE TOROID</a:t>
            </a:r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829" y="1600200"/>
            <a:ext cx="2587342" cy="4525963"/>
          </a:xfrm>
        </p:spPr>
      </p:pic>
    </p:spTree>
    <p:extLst>
      <p:ext uri="{BB962C8B-B14F-4D97-AF65-F5344CB8AC3E}">
        <p14:creationId xmlns:p14="http://schemas.microsoft.com/office/powerpoint/2010/main" val="1666152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CMC contd.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E.  COAX </a:t>
            </a:r>
            <a:r>
              <a:rPr lang="en-GB" dirty="0"/>
              <a:t>LOOPED THROUGH FERRITE CORES</a:t>
            </a:r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Commercial kit </a:t>
            </a:r>
          </a:p>
          <a:p>
            <a:pPr marL="0" indent="0">
              <a:buNone/>
            </a:pPr>
            <a:r>
              <a:rPr lang="en-GB" dirty="0" smtClean="0"/>
              <a:t>(HF Kits)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076" y="1628800"/>
            <a:ext cx="3576372" cy="2016224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777547"/>
            <a:ext cx="3528392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863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Links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000" dirty="0"/>
              <a:t>The Radio Rover</a:t>
            </a:r>
          </a:p>
          <a:p>
            <a:pPr marL="400050" lvl="1" indent="0">
              <a:lnSpc>
                <a:spcPct val="200000"/>
              </a:lnSpc>
              <a:buNone/>
            </a:pPr>
            <a:r>
              <a:rPr lang="en-GB" sz="1600" dirty="0">
                <a:hlinkClick r:id="rId2"/>
              </a:rPr>
              <a:t>https://</a:t>
            </a:r>
            <a:r>
              <a:rPr lang="en-GB" sz="1600" dirty="0" smtClean="0">
                <a:hlinkClick r:id="rId2"/>
              </a:rPr>
              <a:t>www.youtube.com/channel/UC5QimXRvJ72gABQ2dGj_9Jw</a:t>
            </a:r>
            <a:endParaRPr lang="en-GB" sz="1600" dirty="0" smtClean="0"/>
          </a:p>
          <a:p>
            <a:pPr>
              <a:lnSpc>
                <a:spcPct val="150000"/>
              </a:lnSpc>
            </a:pPr>
            <a:r>
              <a:rPr lang="en-GB" sz="2000" dirty="0"/>
              <a:t>Which Balun, UnUn or Choke to use and why?</a:t>
            </a:r>
          </a:p>
          <a:p>
            <a:pPr marL="400050" lvl="1" indent="0">
              <a:lnSpc>
                <a:spcPct val="200000"/>
              </a:lnSpc>
              <a:buNone/>
            </a:pPr>
            <a:r>
              <a:rPr lang="en-GB" sz="1600" dirty="0">
                <a:hlinkClick r:id="rId3"/>
              </a:rPr>
              <a:t>https://www.youtube.com/watch?v=A2Tq7AWIRwE</a:t>
            </a:r>
            <a:endParaRPr lang="en-GB" sz="1600" dirty="0"/>
          </a:p>
          <a:p>
            <a:pPr>
              <a:lnSpc>
                <a:spcPct val="150000"/>
              </a:lnSpc>
            </a:pPr>
            <a:r>
              <a:rPr lang="en-GB" sz="2000" dirty="0"/>
              <a:t>MM0OPX - </a:t>
            </a:r>
            <a:r>
              <a:rPr lang="en-GB" sz="2000" dirty="0"/>
              <a:t>Best Ferrite Core For a 100w End Fed Half Wave Antenna</a:t>
            </a:r>
          </a:p>
          <a:p>
            <a:pPr marL="400050" lvl="1" indent="0">
              <a:lnSpc>
                <a:spcPct val="200000"/>
              </a:lnSpc>
              <a:buNone/>
            </a:pPr>
            <a:r>
              <a:rPr lang="en-GB" sz="1600" dirty="0" smtClean="0">
                <a:hlinkClick r:id="rId4"/>
              </a:rPr>
              <a:t>https</a:t>
            </a:r>
            <a:r>
              <a:rPr lang="en-GB" sz="1600" dirty="0">
                <a:hlinkClick r:id="rId4"/>
              </a:rPr>
              <a:t>://www.youtube.com/@</a:t>
            </a:r>
            <a:r>
              <a:rPr lang="en-GB" sz="1600" dirty="0" smtClean="0">
                <a:hlinkClick r:id="rId4"/>
              </a:rPr>
              <a:t>MM0OPXAmateurRadio</a:t>
            </a:r>
            <a:endParaRPr lang="en-GB" sz="1600" dirty="0" smtClean="0"/>
          </a:p>
          <a:p>
            <a:pPr>
              <a:lnSpc>
                <a:spcPct val="150000"/>
              </a:lnSpc>
            </a:pPr>
            <a:r>
              <a:rPr lang="en-GB" sz="2000" dirty="0"/>
              <a:t>End Fed Half Wave Transformers.......Are they as good as we think</a:t>
            </a:r>
            <a:r>
              <a:rPr lang="en-GB" sz="2000" dirty="0" smtClean="0"/>
              <a:t>?</a:t>
            </a:r>
            <a:endParaRPr lang="en-GB" sz="2000" dirty="0"/>
          </a:p>
          <a:p>
            <a:pPr marL="400050" lvl="1" indent="0">
              <a:lnSpc>
                <a:spcPct val="200000"/>
              </a:lnSpc>
              <a:buNone/>
            </a:pPr>
            <a:r>
              <a:rPr lang="en-GB" sz="1600" dirty="0">
                <a:hlinkClick r:id="rId5"/>
              </a:rPr>
              <a:t>https://www.youtube.com/watch?v=nZ-G4hJCTSM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  <a:p>
            <a:pPr marL="0" indent="0">
              <a:buNone/>
            </a:pPr>
            <a:endParaRPr lang="en-GB" sz="2000" dirty="0"/>
          </a:p>
          <a:p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1231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221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difference between a Balun and an UnUn</vt:lpstr>
      <vt:lpstr>Baluns are designed to match impedances between balanced and unbalanced circuits, whereas “ununs” provide impedance matching between two unbalanced circuits. </vt:lpstr>
      <vt:lpstr>Current versus Voltage Baluns</vt:lpstr>
      <vt:lpstr>There are two main modes of baluns: current baluns and voltage baluns. Current baluns operate by forcing equal currents on both balanced lines, effectively eliminating common-mode currents. Voltage baluns force equal voltage on each balanced line; this is ultimately a better fit for impedance matching applications.</vt:lpstr>
      <vt:lpstr>What is a Common Mode Choke? </vt:lpstr>
      <vt:lpstr>Types of CMC</vt:lpstr>
      <vt:lpstr>Types of CMC contd.</vt:lpstr>
      <vt:lpstr>Useful 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difference between a Balun and an UnUn</dc:title>
  <dc:creator>Admin</dc:creator>
  <cp:lastModifiedBy>Admin</cp:lastModifiedBy>
  <cp:revision>8</cp:revision>
  <dcterms:created xsi:type="dcterms:W3CDTF">2023-03-28T14:03:25Z</dcterms:created>
  <dcterms:modified xsi:type="dcterms:W3CDTF">2023-04-01T10:04:31Z</dcterms:modified>
</cp:coreProperties>
</file>